
<file path=[Content_Types].xml><?xml version="1.0" encoding="utf-8"?>
<Types xmlns="http://schemas.openxmlformats.org/package/2006/content-types">
  <Default Extension="jpeg" ContentType="image/jpe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6"/>
  </p:notesMasterIdLst>
  <p:sldIdLst>
    <p:sldId id="256" r:id="rId3"/>
    <p:sldId id="268" r:id="rId4"/>
    <p:sldId id="275" r:id="rId5"/>
    <p:sldId id="274" r:id="rId7"/>
    <p:sldId id="277" r:id="rId8"/>
    <p:sldId id="279" r:id="rId9"/>
    <p:sldId id="287" r:id="rId10"/>
    <p:sldId id="288" r:id="rId11"/>
    <p:sldId id="278" r:id="rId12"/>
    <p:sldId id="283" r:id="rId13"/>
    <p:sldId id="286" r:id="rId14"/>
  </p:sldIdLst>
  <p:sldSz cx="12192000" cy="6858000"/>
  <p:notesSz cx="6858000" cy="9144000"/>
  <p:embeddedFontLst>
    <p:embeddedFont>
      <p:font typeface="Lavigne" pitchFamily="50" charset="0"/>
      <p:regular r:id="rId19"/>
    </p:embeddedFont>
    <p:embeddedFont>
      <p:font typeface="Bubblegum Sans" panose="02000506000000020004" pitchFamily="2" charset="0"/>
      <p:regular r:id="rId20"/>
    </p:embeddedFont>
    <p:embeddedFont>
      <p:font typeface="Calibri" panose="020F0502020204030204" charset="0"/>
      <p:regular r:id="rId21"/>
      <p:bold r:id="rId22"/>
      <p:italic r:id="rId23"/>
      <p:boldItalic r:id="rId24"/>
    </p:embeddedFont>
    <p:embeddedFont>
      <p:font typeface="Calibri Light" panose="020F0302020204030204" charset="0"/>
      <p:regular r:id="rId25"/>
      <p: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8C16FDF-A3F6-40CC-8B29-FA2E84F42020}">
          <p14:sldIdLst>
            <p14:sldId id="256"/>
            <p14:sldId id="268"/>
            <p14:sldId id="275"/>
            <p14:sldId id="274"/>
            <p14:sldId id="277"/>
            <p14:sldId id="279"/>
            <p14:sldId id="287"/>
            <p14:sldId id="288"/>
            <p14:sldId id="278"/>
            <p14:sldId id="283"/>
            <p14:sldId id="286"/>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oges" initials="L"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C6F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7" d="100"/>
          <a:sy n="87" d="100"/>
        </p:scale>
        <p:origin x="528"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font" Target="fonts/font8.fntdata"/><Relationship Id="rId25" Type="http://schemas.openxmlformats.org/officeDocument/2006/relationships/font" Target="fonts/font7.fntdata"/><Relationship Id="rId24" Type="http://schemas.openxmlformats.org/officeDocument/2006/relationships/font" Target="fonts/font6.fntdata"/><Relationship Id="rId23" Type="http://schemas.openxmlformats.org/officeDocument/2006/relationships/font" Target="fonts/font5.fntdata"/><Relationship Id="rId22" Type="http://schemas.openxmlformats.org/officeDocument/2006/relationships/font" Target="fonts/font4.fntdata"/><Relationship Id="rId21" Type="http://schemas.openxmlformats.org/officeDocument/2006/relationships/font" Target="fonts/font3.fntdata"/><Relationship Id="rId20" Type="http://schemas.openxmlformats.org/officeDocument/2006/relationships/font" Target="fonts/font2.fntdata"/><Relationship Id="rId2" Type="http://schemas.openxmlformats.org/officeDocument/2006/relationships/theme" Target="theme/theme1.xml"/><Relationship Id="rId19" Type="http://schemas.openxmlformats.org/officeDocument/2006/relationships/font" Target="fonts/font1.fntdata"/><Relationship Id="rId18" Type="http://schemas.openxmlformats.org/officeDocument/2006/relationships/commentAuthors" Target="commentAuthors.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F3FC260A-E390-4B30-B928-5C03C1030F11}"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95327-0F47-4D2E-9E20-8A058A698782}"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F3FC260A-E390-4B30-B928-5C03C1030F11}"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95327-0F47-4D2E-9E20-8A058A698782}"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F3FC260A-E390-4B30-B928-5C03C1030F11}"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95327-0F47-4D2E-9E20-8A058A698782}"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F3FC260A-E390-4B30-B928-5C03C1030F11}"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95327-0F47-4D2E-9E20-8A058A698782}"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F3FC260A-E390-4B30-B928-5C03C1030F11}"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3595327-0F47-4D2E-9E20-8A058A698782}"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F3FC260A-E390-4B30-B928-5C03C1030F11}"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3595327-0F47-4D2E-9E20-8A058A698782}"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F3FC260A-E390-4B30-B928-5C03C1030F11}"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3595327-0F47-4D2E-9E20-8A058A698782}"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F3FC260A-E390-4B30-B928-5C03C1030F11}"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3595327-0F47-4D2E-9E20-8A058A698782}"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3FC260A-E390-4B30-B928-5C03C1030F11}"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3595327-0F47-4D2E-9E20-8A058A698782}"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3FC260A-E390-4B30-B928-5C03C1030F11}"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3595327-0F47-4D2E-9E20-8A058A698782}"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F3FC260A-E390-4B30-B928-5C03C1030F11}"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3595327-0F47-4D2E-9E20-8A058A698782}"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FC260A-E390-4B30-B928-5C03C1030F11}"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3595327-0F47-4D2E-9E20-8A058A698782}"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hyperlink" Target="https://www.youtube.com/user/Brackeys" TargetMode="External"/><Relationship Id="rId3" Type="http://schemas.openxmlformats.org/officeDocument/2006/relationships/hyperlink" Target="https://learn.unity.com/" TargetMode="External"/><Relationship Id="rId2" Type="http://schemas.openxmlformats.org/officeDocument/2006/relationships/hyperlink" Target="https://docs.unity3d.com/" TargetMode="Externa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0.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2.xml"/><Relationship Id="rId7"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tags" Target="../tags/tag1.xml"/><Relationship Id="rId4" Type="http://schemas.microsoft.com/office/2007/relationships/media" Target="../media/media1.mp4"/><Relationship Id="rId3" Type="http://schemas.openxmlformats.org/officeDocument/2006/relationships/video" Target="../media/media1.mp4"/><Relationship Id="rId2" Type="http://schemas.openxmlformats.org/officeDocument/2006/relationships/image" Target="../media/image11.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5.png"/><Relationship Id="rId3" Type="http://schemas.openxmlformats.org/officeDocument/2006/relationships/image" Target="../media/image11.png"/><Relationship Id="rId2" Type="http://schemas.openxmlformats.org/officeDocument/2006/relationships/image" Target="../media/image13.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4.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alpha val="0"/>
          </a:schemeClr>
        </a:solidFill>
        <a:effectLst/>
      </p:bgPr>
    </p:bg>
    <p:spTree>
      <p:nvGrpSpPr>
        <p:cNvPr id="1" name=""/>
        <p:cNvGrpSpPr/>
        <p:nvPr/>
      </p:nvGrpSpPr>
      <p:grpSpPr>
        <a:xfrm>
          <a:off x="0" y="0"/>
          <a:ext cx="0" cy="0"/>
          <a:chOff x="0" y="0"/>
          <a:chExt cx="0" cy="0"/>
        </a:xfrm>
      </p:grpSpPr>
      <p:pic>
        <p:nvPicPr>
          <p:cNvPr id="5" name="Picture 4"/>
          <p:cNvPicPr/>
          <p:nvPr/>
        </p:nvPicPr>
        <p:blipFill>
          <a:blip r:embed="rId1" cstate="email"/>
          <a:stretch>
            <a:fillRect/>
          </a:stretch>
        </p:blipFill>
        <p:spPr>
          <a:xfrm>
            <a:off x="26773" y="-204"/>
            <a:ext cx="12165123" cy="6858957"/>
          </a:xfrm>
          <a:prstGeom prst="rect">
            <a:avLst/>
          </a:prstGeom>
          <a:ln w="88900" cap="sq" cmpd="thickThin">
            <a:solidFill>
              <a:srgbClr val="000000"/>
            </a:solidFill>
            <a:prstDash val="solid"/>
            <a:miter lim="800000"/>
            <a:headEnd/>
            <a:tailEnd/>
          </a:ln>
          <a:effectLst>
            <a:innerShdw blurRad="76200">
              <a:srgbClr val="000000"/>
            </a:innerShdw>
          </a:effectLst>
        </p:spPr>
      </p:pic>
      <p:pic>
        <p:nvPicPr>
          <p:cNvPr id="7" name="Picture 6"/>
          <p:cNvPicPr>
            <a:picLocks noChangeAspect="1"/>
          </p:cNvPicPr>
          <p:nvPr/>
        </p:nvPicPr>
        <p:blipFill>
          <a:blip r:embed="rId2" cstate="email"/>
          <a:stretch>
            <a:fillRect/>
          </a:stretch>
        </p:blipFill>
        <p:spPr>
          <a:xfrm>
            <a:off x="2416418" y="1522856"/>
            <a:ext cx="7359162" cy="1906144"/>
          </a:xfrm>
          <a:prstGeom prst="rect">
            <a:avLst/>
          </a:prstGeom>
        </p:spPr>
      </p:pic>
      <p:sp>
        <p:nvSpPr>
          <p:cNvPr id="10" name="Title 1"/>
          <p:cNvSpPr txBox="1"/>
          <p:nvPr/>
        </p:nvSpPr>
        <p:spPr>
          <a:xfrm>
            <a:off x="7611745" y="3946525"/>
            <a:ext cx="4389755" cy="1982470"/>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IN" sz="1900" dirty="0">
                <a:solidFill>
                  <a:srgbClr val="FC6F30"/>
                </a:solidFill>
                <a:latin typeface="Lavigne" pitchFamily="50" charset="0"/>
                <a:sym typeface="+mn-ea"/>
              </a:rPr>
              <a:t>BY,</a:t>
            </a:r>
            <a:endParaRPr lang="en-IN" sz="1900" dirty="0">
              <a:solidFill>
                <a:srgbClr val="FC6F30"/>
              </a:solidFill>
              <a:latin typeface="Lavigne" pitchFamily="50" charset="0"/>
              <a:sym typeface="+mn-ea"/>
            </a:endParaRPr>
          </a:p>
          <a:p>
            <a:pPr algn="l"/>
            <a:r>
              <a:rPr lang="en-IN" sz="1900" dirty="0">
                <a:solidFill>
                  <a:srgbClr val="FC6F30"/>
                </a:solidFill>
                <a:latin typeface="Lavigne" pitchFamily="50" charset="0"/>
                <a:sym typeface="+mn-ea"/>
              </a:rPr>
              <a:t>     1. ANANYA JAYA KUMAR - 2018115140</a:t>
            </a:r>
            <a:endParaRPr lang="en-IN" sz="1900" dirty="0">
              <a:solidFill>
                <a:srgbClr val="FC6F30"/>
              </a:solidFill>
              <a:latin typeface="Lavigne" pitchFamily="50" charset="0"/>
            </a:endParaRPr>
          </a:p>
          <a:p>
            <a:pPr algn="l"/>
            <a:endParaRPr lang="en-IN" sz="1900" dirty="0">
              <a:solidFill>
                <a:srgbClr val="FC6F30"/>
              </a:solidFill>
              <a:latin typeface="Lavigne" pitchFamily="50" charset="0"/>
            </a:endParaRPr>
          </a:p>
          <a:p>
            <a:pPr algn="l"/>
            <a:r>
              <a:rPr lang="en-IN" sz="1900" dirty="0">
                <a:solidFill>
                  <a:srgbClr val="FC6F30"/>
                </a:solidFill>
                <a:latin typeface="Lavigne" pitchFamily="50" charset="0"/>
                <a:sym typeface="+mn-ea"/>
              </a:rPr>
              <a:t>     2. HARINI V.K - 2018115036</a:t>
            </a:r>
            <a:endParaRPr lang="en-IN" sz="1900" dirty="0">
              <a:solidFill>
                <a:srgbClr val="FC6F30"/>
              </a:solidFill>
              <a:latin typeface="Lavigne" pitchFamily="50" charset="0"/>
            </a:endParaRPr>
          </a:p>
          <a:p>
            <a:pPr algn="l"/>
            <a:endParaRPr lang="en-IN" sz="1900" dirty="0">
              <a:solidFill>
                <a:srgbClr val="FC6F30"/>
              </a:solidFill>
              <a:latin typeface="Lavigne" pitchFamily="50" charset="0"/>
            </a:endParaRPr>
          </a:p>
          <a:p>
            <a:pPr algn="l"/>
            <a:r>
              <a:rPr lang="en-IN" sz="1900" dirty="0">
                <a:solidFill>
                  <a:srgbClr val="FC6F30"/>
                </a:solidFill>
                <a:latin typeface="Lavigne" pitchFamily="50" charset="0"/>
              </a:rPr>
              <a:t>     3. PRASANNA PRIYAN .K - 2018115072 </a:t>
            </a:r>
            <a:endParaRPr lang="en-IN" sz="1900" dirty="0">
              <a:solidFill>
                <a:srgbClr val="FC6F30"/>
              </a:solidFill>
              <a:latin typeface="Lavigne" pitchFamily="50" charset="0"/>
            </a:endParaRPr>
          </a:p>
        </p:txBody>
      </p:sp>
      <p:pic>
        <p:nvPicPr>
          <p:cNvPr id="12" name="Picture 11"/>
          <p:cNvPicPr>
            <a:picLocks noChangeAspect="1"/>
          </p:cNvPicPr>
          <p:nvPr/>
        </p:nvPicPr>
        <p:blipFill>
          <a:blip r:embed="rId3" cstate="email"/>
          <a:stretch>
            <a:fillRect/>
          </a:stretch>
        </p:blipFill>
        <p:spPr>
          <a:xfrm>
            <a:off x="5744210" y="3946525"/>
            <a:ext cx="1958975" cy="1734185"/>
          </a:xfrm>
          <a:prstGeom prst="rect">
            <a:avLst/>
          </a:prstGeom>
        </p:spPr>
      </p:pic>
      <p:pic>
        <p:nvPicPr>
          <p:cNvPr id="16" name="Picture 15"/>
          <p:cNvPicPr>
            <a:picLocks noChangeAspect="1"/>
          </p:cNvPicPr>
          <p:nvPr/>
        </p:nvPicPr>
        <p:blipFill>
          <a:blip r:embed="rId4" cstate="email"/>
          <a:stretch>
            <a:fillRect/>
          </a:stretch>
        </p:blipFill>
        <p:spPr>
          <a:xfrm rot="20619605">
            <a:off x="1493772" y="1110961"/>
            <a:ext cx="1075959" cy="232581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cstate="email"/>
          <a:stretch>
            <a:fillRect/>
          </a:stretch>
        </p:blipFill>
        <p:spPr>
          <a:xfrm>
            <a:off x="0" y="0"/>
            <a:ext cx="12192000" cy="6858000"/>
          </a:xfrm>
          <a:prstGeom prst="rect">
            <a:avLst/>
          </a:prstGeom>
          <a:ln w="88900" cap="sq" cmpd="thickThin">
            <a:solidFill>
              <a:srgbClr val="000000"/>
            </a:solidFill>
            <a:prstDash val="solid"/>
            <a:miter lim="800000"/>
            <a:headEnd/>
            <a:tailEnd/>
          </a:ln>
          <a:effectLst>
            <a:innerShdw blurRad="76200">
              <a:srgbClr val="000000"/>
            </a:innerShdw>
          </a:effectLst>
        </p:spPr>
      </p:pic>
      <p:sp>
        <p:nvSpPr>
          <p:cNvPr id="2" name="Title 1"/>
          <p:cNvSpPr>
            <a:spLocks noGrp="1"/>
          </p:cNvSpPr>
          <p:nvPr>
            <p:ph type="title"/>
          </p:nvPr>
        </p:nvSpPr>
        <p:spPr>
          <a:xfrm>
            <a:off x="0" y="250031"/>
            <a:ext cx="12192000" cy="1325563"/>
          </a:xfrm>
        </p:spPr>
        <p:txBody>
          <a:bodyPr anchor="t">
            <a:normAutofit/>
          </a:bodyPr>
          <a:lstStyle/>
          <a:p>
            <a:pPr algn="ctr"/>
            <a:r>
              <a:rPr lang="en-IN" sz="6000" b="1" dirty="0">
                <a:solidFill>
                  <a:srgbClr val="FC6F30"/>
                </a:solidFill>
                <a:latin typeface="Lavigne" pitchFamily="50" charset="0"/>
              </a:rPr>
              <a:t>SATISFACTION</a:t>
            </a:r>
            <a:endParaRPr lang="en-IN" sz="6000" b="1" dirty="0">
              <a:solidFill>
                <a:srgbClr val="FC6F30"/>
              </a:solidFill>
              <a:latin typeface="Lavigne" pitchFamily="50" charset="0"/>
            </a:endParaRPr>
          </a:p>
        </p:txBody>
      </p:sp>
      <p:sp>
        <p:nvSpPr>
          <p:cNvPr id="3" name="Content Placeholder 2"/>
          <p:cNvSpPr>
            <a:spLocks noGrp="1"/>
          </p:cNvSpPr>
          <p:nvPr>
            <p:ph idx="1"/>
          </p:nvPr>
        </p:nvSpPr>
        <p:spPr>
          <a:xfrm>
            <a:off x="406400" y="1442720"/>
            <a:ext cx="11308080" cy="5165249"/>
          </a:xfrm>
        </p:spPr>
        <p:txBody>
          <a:bodyPr>
            <a:normAutofit fontScale="92500" lnSpcReduction="10000"/>
          </a:bodyPr>
          <a:lstStyle/>
          <a:p>
            <a:endParaRPr lang="en-US" dirty="0">
              <a:solidFill>
                <a:schemeClr val="bg1">
                  <a:lumMod val="95000"/>
                </a:schemeClr>
              </a:solidFill>
              <a:latin typeface="Bubblegum Sans" panose="02000506000000020004" pitchFamily="2" charset="0"/>
              <a:cs typeface="Times New Roman" panose="02020603050405020304" pitchFamily="18" charset="0"/>
            </a:endParaRPr>
          </a:p>
          <a:p>
            <a:r>
              <a:rPr lang="en-US" dirty="0">
                <a:solidFill>
                  <a:schemeClr val="bg1">
                    <a:lumMod val="95000"/>
                  </a:schemeClr>
                </a:solidFill>
                <a:latin typeface="Bubblegum Sans" panose="02000506000000020004" pitchFamily="2" charset="0"/>
                <a:cs typeface="Times New Roman" panose="02020603050405020304" pitchFamily="18" charset="0"/>
              </a:rPr>
              <a:t>Game programming is a developing area, and we're all new to it. We enjoy how inventive we can be when creating new designs and protocols. It's a world of limitless imagination and possibilities. It is our first time trying to create a game, and we are learning and progressing, one step at a time.</a:t>
            </a:r>
            <a:endParaRPr lang="en-US" dirty="0">
              <a:solidFill>
                <a:schemeClr val="bg1">
                  <a:lumMod val="95000"/>
                </a:schemeClr>
              </a:solidFill>
              <a:latin typeface="Bubblegum Sans" panose="02000506000000020004" pitchFamily="2" charset="0"/>
              <a:cs typeface="Times New Roman" panose="02020603050405020304" pitchFamily="18" charset="0"/>
            </a:endParaRPr>
          </a:p>
          <a:p>
            <a:r>
              <a:rPr lang="en-US" dirty="0">
                <a:solidFill>
                  <a:schemeClr val="bg1">
                    <a:lumMod val="95000"/>
                  </a:schemeClr>
                </a:solidFill>
                <a:latin typeface="Bubblegum Sans" panose="02000506000000020004" pitchFamily="2" charset="0"/>
                <a:cs typeface="Times New Roman" panose="02020603050405020304" pitchFamily="18" charset="0"/>
              </a:rPr>
              <a:t>So far, we are all satisfied with our work since we enjoy game development. We are learning new tactics and strategies and are also learning how to code to make a character behave a specific way. We have also learnt how to use Unity- which is a cross-platform game engine, useful for game development. Our sketches are primarily made on </a:t>
            </a:r>
            <a:r>
              <a:rPr lang="en-US" dirty="0" err="1">
                <a:solidFill>
                  <a:schemeClr val="bg1">
                    <a:lumMod val="95000"/>
                  </a:schemeClr>
                </a:solidFill>
                <a:latin typeface="Bubblegum Sans" panose="02000506000000020004" pitchFamily="2" charset="0"/>
                <a:cs typeface="Times New Roman" panose="02020603050405020304" pitchFamily="18" charset="0"/>
              </a:rPr>
              <a:t>PhotoShop</a:t>
            </a:r>
            <a:r>
              <a:rPr lang="en-US" dirty="0">
                <a:solidFill>
                  <a:schemeClr val="bg1">
                    <a:lumMod val="95000"/>
                  </a:schemeClr>
                </a:solidFill>
                <a:latin typeface="Bubblegum Sans" panose="02000506000000020004" pitchFamily="2" charset="0"/>
                <a:cs typeface="Times New Roman" panose="02020603050405020304" pitchFamily="18" charset="0"/>
              </a:rPr>
              <a:t>, and hence our sketching skills have also tremendously improved. In addition to this, we code all our characters in C# (specific for game development), and our coding skills have also gotten better with time.</a:t>
            </a:r>
            <a:endParaRPr lang="en-US" dirty="0">
              <a:solidFill>
                <a:schemeClr val="bg1">
                  <a:lumMod val="95000"/>
                </a:schemeClr>
              </a:solidFill>
              <a:latin typeface="Bubblegum Sans" panose="02000506000000020004" pitchFamily="2" charset="0"/>
              <a:cs typeface="Times New Roman" panose="02020603050405020304" pitchFamily="18" charset="0"/>
            </a:endParaRPr>
          </a:p>
          <a:p>
            <a:r>
              <a:rPr lang="en-US" dirty="0">
                <a:solidFill>
                  <a:schemeClr val="bg1">
                    <a:lumMod val="95000"/>
                  </a:schemeClr>
                </a:solidFill>
                <a:latin typeface="Bubblegum Sans" panose="02000506000000020004" pitchFamily="2" charset="0"/>
                <a:cs typeface="Times New Roman" panose="02020603050405020304" pitchFamily="18" charset="0"/>
              </a:rPr>
              <a:t>To summarize, we have learned a lot and are pleased with our progress in this field despite the fact that we started with little experience.</a:t>
            </a:r>
            <a:endParaRPr lang="en-US" dirty="0">
              <a:solidFill>
                <a:schemeClr val="bg1">
                  <a:lumMod val="95000"/>
                </a:schemeClr>
              </a:solidFill>
              <a:latin typeface="Bubblegum Sans" panose="02000506000000020004" pitchFamily="2" charset="0"/>
              <a:cs typeface="Times New Roman" panose="02020603050405020304" pitchFamily="18" charset="0"/>
            </a:endParaRPr>
          </a:p>
        </p:txBody>
      </p:sp>
      <p:pic>
        <p:nvPicPr>
          <p:cNvPr id="4" name="Content Placeholder 11"/>
          <p:cNvPicPr>
            <a:picLocks noChangeAspect="1"/>
          </p:cNvPicPr>
          <p:nvPr/>
        </p:nvPicPr>
        <p:blipFill rotWithShape="1">
          <a:blip r:embed="rId2" cstate="email"/>
          <a:srcRect/>
          <a:stretch>
            <a:fillRect/>
          </a:stretch>
        </p:blipFill>
        <p:spPr>
          <a:xfrm>
            <a:off x="2567620" y="-83"/>
            <a:ext cx="1491753" cy="114816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cstate="email"/>
          <a:stretch>
            <a:fillRect/>
          </a:stretch>
        </p:blipFill>
        <p:spPr>
          <a:xfrm>
            <a:off x="0" y="0"/>
            <a:ext cx="12192000" cy="6858000"/>
          </a:xfrm>
          <a:prstGeom prst="rect">
            <a:avLst/>
          </a:prstGeom>
          <a:ln w="88900" cap="sq" cmpd="thickThin">
            <a:solidFill>
              <a:srgbClr val="000000"/>
            </a:solidFill>
            <a:prstDash val="solid"/>
            <a:miter lim="800000"/>
            <a:headEnd/>
            <a:tailEnd/>
          </a:ln>
          <a:effectLst>
            <a:innerShdw blurRad="76200">
              <a:srgbClr val="000000"/>
            </a:innerShdw>
          </a:effectLst>
        </p:spPr>
      </p:pic>
      <p:sp>
        <p:nvSpPr>
          <p:cNvPr id="2" name="Title 1"/>
          <p:cNvSpPr>
            <a:spLocks noGrp="1"/>
          </p:cNvSpPr>
          <p:nvPr>
            <p:ph type="title"/>
          </p:nvPr>
        </p:nvSpPr>
        <p:spPr>
          <a:xfrm>
            <a:off x="0" y="250031"/>
            <a:ext cx="12192000" cy="1325563"/>
          </a:xfrm>
        </p:spPr>
        <p:txBody>
          <a:bodyPr anchor="t">
            <a:normAutofit/>
          </a:bodyPr>
          <a:lstStyle/>
          <a:p>
            <a:pPr algn="ctr"/>
            <a:r>
              <a:rPr lang="en-IN" sz="6000" dirty="0">
                <a:solidFill>
                  <a:srgbClr val="FC6F30"/>
                </a:solidFill>
                <a:latin typeface="Lavigne" pitchFamily="50" charset="0"/>
              </a:rPr>
              <a:t>Self Evaluation - </a:t>
            </a:r>
            <a:endParaRPr lang="en-IN" b="1" dirty="0">
              <a:solidFill>
                <a:srgbClr val="FC6F30"/>
              </a:solidFill>
              <a:latin typeface="Lavigne" pitchFamily="50" charset="0"/>
            </a:endParaRPr>
          </a:p>
        </p:txBody>
      </p:sp>
      <p:sp>
        <p:nvSpPr>
          <p:cNvPr id="3" name="Content Placeholder 2"/>
          <p:cNvSpPr>
            <a:spLocks noGrp="1"/>
          </p:cNvSpPr>
          <p:nvPr>
            <p:ph idx="1"/>
          </p:nvPr>
        </p:nvSpPr>
        <p:spPr>
          <a:xfrm>
            <a:off x="441960" y="1314609"/>
            <a:ext cx="11308080" cy="5293360"/>
          </a:xfrm>
        </p:spPr>
        <p:txBody>
          <a:bodyPr>
            <a:normAutofit fontScale="92500" lnSpcReduction="10000"/>
          </a:bodyPr>
          <a:lstStyle/>
          <a:p>
            <a:r>
              <a:rPr lang="en-US" dirty="0">
                <a:solidFill>
                  <a:schemeClr val="bg1">
                    <a:lumMod val="95000"/>
                  </a:schemeClr>
                </a:solidFill>
                <a:latin typeface="Bubblegum Sans" panose="02000506000000020004" pitchFamily="2" charset="0"/>
                <a:cs typeface="Times New Roman" panose="02020603050405020304" pitchFamily="18" charset="0"/>
              </a:rPr>
              <a:t>We had to go over the fundamentals extensively beforehand because we were all new to this. It took a long time to figure out what kind of game we all wanted and could agree on. Then we had to make sure that the game we chose was feasible and that we'd be able to complete it on time.</a:t>
            </a:r>
            <a:endParaRPr lang="en-US" dirty="0">
              <a:solidFill>
                <a:schemeClr val="bg1">
                  <a:lumMod val="95000"/>
                </a:schemeClr>
              </a:solidFill>
              <a:latin typeface="Bubblegum Sans" panose="02000506000000020004" pitchFamily="2" charset="0"/>
              <a:cs typeface="Times New Roman" panose="02020603050405020304" pitchFamily="18" charset="0"/>
            </a:endParaRPr>
          </a:p>
          <a:p>
            <a:r>
              <a:rPr lang="en-US" dirty="0">
                <a:solidFill>
                  <a:schemeClr val="bg1">
                    <a:lumMod val="95000"/>
                  </a:schemeClr>
                </a:solidFill>
                <a:latin typeface="Bubblegum Sans" panose="02000506000000020004" pitchFamily="2" charset="0"/>
                <a:cs typeface="Times New Roman" panose="02020603050405020304" pitchFamily="18" charset="0"/>
              </a:rPr>
              <a:t>Starting with the characters (the main character, the bosses, and the weapons), we had to draw them out roughly with paper and pen before moving on to </a:t>
            </a:r>
            <a:r>
              <a:rPr lang="en-US" dirty="0" err="1">
                <a:solidFill>
                  <a:schemeClr val="bg1">
                    <a:lumMod val="95000"/>
                  </a:schemeClr>
                </a:solidFill>
                <a:latin typeface="Bubblegum Sans" panose="02000506000000020004" pitchFamily="2" charset="0"/>
                <a:cs typeface="Times New Roman" panose="02020603050405020304" pitchFamily="18" charset="0"/>
              </a:rPr>
              <a:t>PhotoShop</a:t>
            </a:r>
            <a:r>
              <a:rPr lang="en-US" dirty="0">
                <a:solidFill>
                  <a:schemeClr val="bg1">
                    <a:lumMod val="95000"/>
                  </a:schemeClr>
                </a:solidFill>
                <a:latin typeface="Bubblegum Sans" panose="02000506000000020004" pitchFamily="2" charset="0"/>
                <a:cs typeface="Times New Roman" panose="02020603050405020304" pitchFamily="18" charset="0"/>
              </a:rPr>
              <a:t>. Following that, we had to code everything in C#, a language we just knew the fundamentals of and needed to learn more in order to complete our project. Therefore, we had to correct all the errors as we made progress.</a:t>
            </a:r>
            <a:endParaRPr lang="en-US" dirty="0">
              <a:solidFill>
                <a:schemeClr val="bg1">
                  <a:lumMod val="95000"/>
                </a:schemeClr>
              </a:solidFill>
              <a:latin typeface="Bubblegum Sans" panose="02000506000000020004" pitchFamily="2" charset="0"/>
              <a:cs typeface="Times New Roman" panose="02020603050405020304" pitchFamily="18" charset="0"/>
            </a:endParaRPr>
          </a:p>
          <a:p>
            <a:r>
              <a:rPr lang="en-US" dirty="0">
                <a:solidFill>
                  <a:schemeClr val="bg1">
                    <a:lumMod val="95000"/>
                  </a:schemeClr>
                </a:solidFill>
                <a:latin typeface="Bubblegum Sans" panose="02000506000000020004" pitchFamily="2" charset="0"/>
                <a:cs typeface="Times New Roman" panose="02020603050405020304" pitchFamily="18" charset="0"/>
              </a:rPr>
              <a:t>Learning to use Unity, was a bit of a challenge at first. But with time, we all got better at it. Once we got the hang of it, it was relatively easier to use and enabled us to demonstrate our project easily. Now, we have so much fun working with Unity- something we hadn’t even heard of before this semester.</a:t>
            </a:r>
            <a:endParaRPr lang="en-US" dirty="0">
              <a:solidFill>
                <a:schemeClr val="bg1">
                  <a:lumMod val="95000"/>
                </a:schemeClr>
              </a:solidFill>
              <a:latin typeface="Bubblegum Sans" panose="02000506000000020004" pitchFamily="2" charset="0"/>
              <a:cs typeface="Times New Roman" panose="02020603050405020304" pitchFamily="18" charset="0"/>
            </a:endParaRPr>
          </a:p>
          <a:p>
            <a:r>
              <a:rPr lang="en-US" dirty="0">
                <a:solidFill>
                  <a:schemeClr val="bg1">
                    <a:lumMod val="95000"/>
                  </a:schemeClr>
                </a:solidFill>
                <a:latin typeface="Bubblegum Sans" panose="02000506000000020004" pitchFamily="2" charset="0"/>
                <a:cs typeface="Times New Roman" panose="02020603050405020304" pitchFamily="18" charset="0"/>
              </a:rPr>
              <a:t>Overall, all of us have put in a lot of </a:t>
            </a:r>
            <a:r>
              <a:rPr lang="en-US" dirty="0" err="1">
                <a:solidFill>
                  <a:schemeClr val="bg1">
                    <a:lumMod val="95000"/>
                  </a:schemeClr>
                </a:solidFill>
                <a:latin typeface="Bubblegum Sans" panose="02000506000000020004" pitchFamily="2" charset="0"/>
                <a:cs typeface="Times New Roman" panose="02020603050405020304" pitchFamily="18" charset="0"/>
              </a:rPr>
              <a:t>hardwork</a:t>
            </a:r>
            <a:r>
              <a:rPr lang="en-US" dirty="0">
                <a:solidFill>
                  <a:schemeClr val="bg1">
                    <a:lumMod val="95000"/>
                  </a:schemeClr>
                </a:solidFill>
                <a:latin typeface="Bubblegum Sans" panose="02000506000000020004" pitchFamily="2" charset="0"/>
                <a:cs typeface="Times New Roman" panose="02020603050405020304" pitchFamily="18" charset="0"/>
              </a:rPr>
              <a:t> and we learn something new everyday in order to accomplish our project on time. So, we would give us 25/25 for our work.</a:t>
            </a:r>
            <a:endParaRPr lang="en-US" dirty="0">
              <a:solidFill>
                <a:schemeClr val="bg1">
                  <a:lumMod val="95000"/>
                </a:schemeClr>
              </a:solidFill>
              <a:latin typeface="Bubblegum Sans" panose="02000506000000020004" pitchFamily="2" charset="0"/>
              <a:cs typeface="Times New Roman" panose="02020603050405020304" pitchFamily="18" charset="0"/>
            </a:endParaRPr>
          </a:p>
        </p:txBody>
      </p:sp>
      <p:pic>
        <p:nvPicPr>
          <p:cNvPr id="7" name="Picture 6"/>
          <p:cNvPicPr>
            <a:picLocks noChangeAspect="1"/>
          </p:cNvPicPr>
          <p:nvPr/>
        </p:nvPicPr>
        <p:blipFill>
          <a:blip r:embed="rId2" cstate="email"/>
          <a:stretch>
            <a:fillRect/>
          </a:stretch>
        </p:blipFill>
        <p:spPr>
          <a:xfrm>
            <a:off x="2247462" y="-78018"/>
            <a:ext cx="1392357" cy="1392357"/>
          </a:xfrm>
          <a:prstGeom prst="rect">
            <a:avLst/>
          </a:prstGeom>
        </p:spPr>
      </p:pic>
      <p:sp>
        <p:nvSpPr>
          <p:cNvPr id="4" name="Title 1"/>
          <p:cNvSpPr>
            <a:spLocks noGrp="1"/>
          </p:cNvSpPr>
          <p:nvPr/>
        </p:nvSpPr>
        <p:spPr>
          <a:xfrm>
            <a:off x="8370570" y="342900"/>
            <a:ext cx="2656840" cy="971550"/>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IN" b="1" dirty="0">
                <a:solidFill>
                  <a:schemeClr val="bg1"/>
                </a:solidFill>
                <a:latin typeface="Lavigne" pitchFamily="50" charset="0"/>
              </a:rPr>
              <a:t>25/25</a:t>
            </a:r>
            <a:endParaRPr lang="en-IN" b="1" dirty="0">
              <a:solidFill>
                <a:schemeClr val="bg1"/>
              </a:solidFill>
              <a:latin typeface="Lavigne" pitchFamily="50"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cstate="email"/>
          <a:stretch>
            <a:fillRect/>
          </a:stretch>
        </p:blipFill>
        <p:spPr>
          <a:xfrm>
            <a:off x="0" y="0"/>
            <a:ext cx="12192000" cy="6858000"/>
          </a:xfrm>
          <a:prstGeom prst="rect">
            <a:avLst/>
          </a:prstGeom>
          <a:ln w="88900" cap="sq" cmpd="thickThin">
            <a:solidFill>
              <a:srgbClr val="000000"/>
            </a:solidFill>
            <a:prstDash val="solid"/>
            <a:miter lim="800000"/>
            <a:headEnd/>
            <a:tailEnd/>
          </a:ln>
          <a:effectLst>
            <a:innerShdw blurRad="76200">
              <a:srgbClr val="000000"/>
            </a:innerShdw>
          </a:effectLst>
        </p:spPr>
      </p:pic>
      <p:sp>
        <p:nvSpPr>
          <p:cNvPr id="2" name="Title 1"/>
          <p:cNvSpPr>
            <a:spLocks noGrp="1"/>
          </p:cNvSpPr>
          <p:nvPr>
            <p:ph type="title"/>
          </p:nvPr>
        </p:nvSpPr>
        <p:spPr>
          <a:xfrm>
            <a:off x="0" y="250031"/>
            <a:ext cx="12192000" cy="1325563"/>
          </a:xfrm>
        </p:spPr>
        <p:txBody>
          <a:bodyPr anchor="t">
            <a:normAutofit/>
          </a:bodyPr>
          <a:lstStyle/>
          <a:p>
            <a:pPr algn="ctr"/>
            <a:r>
              <a:rPr lang="en-IN" sz="6000" b="1" dirty="0">
                <a:solidFill>
                  <a:srgbClr val="FC6F30"/>
                </a:solidFill>
                <a:latin typeface="Lavigne" pitchFamily="50" charset="0"/>
              </a:rPr>
              <a:t>Introduction</a:t>
            </a:r>
            <a:endParaRPr lang="en-IN" sz="6000" b="1" dirty="0">
              <a:solidFill>
                <a:srgbClr val="FC6F30"/>
              </a:solidFill>
              <a:latin typeface="Lavigne" pitchFamily="50" charset="0"/>
            </a:endParaRPr>
          </a:p>
        </p:txBody>
      </p:sp>
      <p:sp>
        <p:nvSpPr>
          <p:cNvPr id="3" name="Content Placeholder 2"/>
          <p:cNvSpPr>
            <a:spLocks noGrp="1"/>
          </p:cNvSpPr>
          <p:nvPr>
            <p:ph idx="1"/>
          </p:nvPr>
        </p:nvSpPr>
        <p:spPr>
          <a:xfrm>
            <a:off x="838200" y="1760231"/>
            <a:ext cx="10515600" cy="4746075"/>
          </a:xfrm>
        </p:spPr>
        <p:txBody>
          <a:bodyPr>
            <a:normAutofit fontScale="92500" lnSpcReduction="20000"/>
          </a:bodyPr>
          <a:lstStyle/>
          <a:p>
            <a:r>
              <a:rPr lang="en-US" sz="3200" dirty="0">
                <a:solidFill>
                  <a:schemeClr val="bg1">
                    <a:lumMod val="95000"/>
                  </a:schemeClr>
                </a:solidFill>
                <a:latin typeface="Bubblegum Sans" panose="02000506000000020004" pitchFamily="2" charset="0"/>
                <a:cs typeface="Times New Roman" panose="02020603050405020304" pitchFamily="18" charset="0"/>
              </a:rPr>
              <a:t>Right from our childhood, we’ve all grown up playing different kind of games (be it a simple candy crush or subway surfers to NFS and GTA). Gaming is something that we are passionate about. As a result, we chose game programming as our professional elective after it was mentioned in one of the elective subjects. We reasoned that if we chose a project related to gaming, we would be able to learn more in hat area. </a:t>
            </a:r>
            <a:br>
              <a:rPr lang="en-US" sz="3200" dirty="0">
                <a:solidFill>
                  <a:schemeClr val="bg1">
                    <a:lumMod val="95000"/>
                  </a:schemeClr>
                </a:solidFill>
                <a:latin typeface="Bubblegum Sans" panose="02000506000000020004" pitchFamily="2" charset="0"/>
                <a:cs typeface="Times New Roman" panose="02020603050405020304" pitchFamily="18" charset="0"/>
              </a:rPr>
            </a:br>
            <a:endParaRPr lang="en-US" sz="3200" dirty="0">
              <a:solidFill>
                <a:schemeClr val="bg1">
                  <a:lumMod val="95000"/>
                </a:schemeClr>
              </a:solidFill>
              <a:latin typeface="Bubblegum Sans" panose="02000506000000020004" pitchFamily="2" charset="0"/>
              <a:cs typeface="Times New Roman" panose="02020603050405020304" pitchFamily="18" charset="0"/>
            </a:endParaRPr>
          </a:p>
          <a:p>
            <a:r>
              <a:rPr lang="en-US" sz="3200" dirty="0">
                <a:solidFill>
                  <a:schemeClr val="bg1">
                    <a:lumMod val="95000"/>
                  </a:schemeClr>
                </a:solidFill>
                <a:latin typeface="Bubblegum Sans" panose="02000506000000020004" pitchFamily="2" charset="0"/>
                <a:cs typeface="Times New Roman" panose="02020603050405020304" pitchFamily="18" charset="0"/>
              </a:rPr>
              <a:t>Game development is a growing field, and it gives us the freedom to be creative and combine all our </a:t>
            </a:r>
            <a:r>
              <a:rPr lang="en-US" sz="3200" dirty="0" err="1">
                <a:solidFill>
                  <a:schemeClr val="bg1">
                    <a:lumMod val="95000"/>
                  </a:schemeClr>
                </a:solidFill>
                <a:latin typeface="Bubblegum Sans" panose="02000506000000020004" pitchFamily="2" charset="0"/>
                <a:cs typeface="Times New Roman" panose="02020603050405020304" pitchFamily="18" charset="0"/>
              </a:rPr>
              <a:t>favourite</a:t>
            </a:r>
            <a:r>
              <a:rPr lang="en-US" sz="3200" dirty="0">
                <a:solidFill>
                  <a:schemeClr val="bg1">
                    <a:lumMod val="95000"/>
                  </a:schemeClr>
                </a:solidFill>
                <a:latin typeface="Bubblegum Sans" panose="02000506000000020004" pitchFamily="2" charset="0"/>
                <a:cs typeface="Times New Roman" panose="02020603050405020304" pitchFamily="18" charset="0"/>
              </a:rPr>
              <a:t> fields of interest (games, technical arts, computer science and technology). Sketching new characters and prototyping new features are all the more interesting. We learn through a method of trial and error, and there is still a lot more to explore. Hence, we chose a project related to game programming.</a:t>
            </a:r>
            <a:endParaRPr lang="en-US" sz="3200" dirty="0">
              <a:solidFill>
                <a:schemeClr val="bg1">
                  <a:lumMod val="95000"/>
                </a:schemeClr>
              </a:solidFill>
              <a:latin typeface="Bubblegum Sans" panose="02000506000000020004" pitchFamily="2" charset="0"/>
              <a:cs typeface="Times New Roman" panose="02020603050405020304" pitchFamily="18" charset="0"/>
            </a:endParaRPr>
          </a:p>
          <a:p>
            <a:endParaRPr lang="en-US" sz="3200" dirty="0">
              <a:solidFill>
                <a:schemeClr val="bg1">
                  <a:lumMod val="95000"/>
                </a:schemeClr>
              </a:solidFill>
              <a:latin typeface="Bubblegum Sans" panose="02000506000000020004" pitchFamily="2" charset="0"/>
              <a:cs typeface="Times New Roman" panose="02020603050405020304" pitchFamily="18" charset="0"/>
            </a:endParaRPr>
          </a:p>
          <a:p>
            <a:pPr marL="0" indent="0">
              <a:buNone/>
            </a:pPr>
            <a:endParaRPr lang="en-IN" sz="3200" dirty="0">
              <a:solidFill>
                <a:schemeClr val="bg1">
                  <a:lumMod val="95000"/>
                </a:schemeClr>
              </a:solidFill>
              <a:latin typeface="Bubblegum Sans" panose="02000506000000020004" pitchFamily="2" charset="0"/>
            </a:endParaRPr>
          </a:p>
        </p:txBody>
      </p:sp>
      <p:pic>
        <p:nvPicPr>
          <p:cNvPr id="4" name="Picture 3"/>
          <p:cNvPicPr>
            <a:picLocks noChangeAspect="1"/>
          </p:cNvPicPr>
          <p:nvPr/>
        </p:nvPicPr>
        <p:blipFill>
          <a:blip r:embed="rId2" cstate="email"/>
          <a:stretch>
            <a:fillRect/>
          </a:stretch>
        </p:blipFill>
        <p:spPr>
          <a:xfrm>
            <a:off x="2486025" y="0"/>
            <a:ext cx="1390650" cy="13906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cstate="email"/>
          <a:stretch>
            <a:fillRect/>
          </a:stretch>
        </p:blipFill>
        <p:spPr>
          <a:xfrm>
            <a:off x="0" y="-22860"/>
            <a:ext cx="12192000" cy="6858000"/>
          </a:xfrm>
          <a:prstGeom prst="rect">
            <a:avLst/>
          </a:prstGeom>
          <a:ln w="88900" cap="sq" cmpd="thickThin">
            <a:solidFill>
              <a:srgbClr val="000000"/>
            </a:solidFill>
            <a:prstDash val="solid"/>
            <a:miter lim="800000"/>
            <a:headEnd/>
            <a:tailEnd/>
          </a:ln>
          <a:effectLst>
            <a:innerShdw blurRad="76200">
              <a:srgbClr val="000000"/>
            </a:innerShdw>
          </a:effectLst>
        </p:spPr>
      </p:pic>
      <p:sp>
        <p:nvSpPr>
          <p:cNvPr id="6" name="Title 1"/>
          <p:cNvSpPr>
            <a:spLocks noGrp="1"/>
          </p:cNvSpPr>
          <p:nvPr>
            <p:ph type="ctrTitle"/>
          </p:nvPr>
        </p:nvSpPr>
        <p:spPr>
          <a:xfrm>
            <a:off x="3521075" y="207010"/>
            <a:ext cx="4711065" cy="713740"/>
          </a:xfrm>
        </p:spPr>
        <p:txBody>
          <a:bodyPr>
            <a:normAutofit fontScale="90000"/>
          </a:bodyPr>
          <a:lstStyle/>
          <a:p>
            <a:r>
              <a:rPr lang="en-IN" dirty="0">
                <a:solidFill>
                  <a:srgbClr val="FC6F30"/>
                </a:solidFill>
                <a:latin typeface="Lavigne" pitchFamily="50" charset="0"/>
              </a:rPr>
              <a:t>RESOURCES</a:t>
            </a:r>
            <a:endParaRPr lang="en-IN" dirty="0">
              <a:solidFill>
                <a:srgbClr val="FC6F30"/>
              </a:solidFill>
              <a:latin typeface="Lavigne" pitchFamily="50" charset="0"/>
            </a:endParaRPr>
          </a:p>
        </p:txBody>
      </p:sp>
      <p:sp>
        <p:nvSpPr>
          <p:cNvPr id="3" name="Content Placeholder 2"/>
          <p:cNvSpPr>
            <a:spLocks noGrp="1"/>
          </p:cNvSpPr>
          <p:nvPr>
            <p:ph idx="1"/>
          </p:nvPr>
        </p:nvSpPr>
        <p:spPr>
          <a:xfrm>
            <a:off x="353695" y="920750"/>
            <a:ext cx="11000105" cy="5585460"/>
          </a:xfrm>
        </p:spPr>
        <p:txBody>
          <a:bodyPr>
            <a:normAutofit/>
          </a:bodyPr>
          <a:p>
            <a:pPr algn="l"/>
            <a:r>
              <a:rPr lang="en-IN" altLang="en-US" sz="2595" dirty="0">
                <a:solidFill>
                  <a:schemeClr val="bg1">
                    <a:lumMod val="95000"/>
                  </a:schemeClr>
                </a:solidFill>
                <a:latin typeface="Bubblegum Sans" panose="02000506000000020004" pitchFamily="2" charset="0"/>
                <a:cs typeface="Times New Roman" panose="02020603050405020304" pitchFamily="18" charset="0"/>
              </a:rPr>
              <a:t>No. This Project is not totally available elsewhere. We referred some </a:t>
            </a:r>
            <a:r>
              <a:rPr lang="en-IN" altLang="en-US" sz="2595" dirty="0">
                <a:solidFill>
                  <a:srgbClr val="FC6F30"/>
                </a:solidFill>
                <a:latin typeface="Bubblegum Sans" panose="02000506000000020004" pitchFamily="2" charset="0"/>
                <a:cs typeface="Times New Roman" panose="02020603050405020304" pitchFamily="18" charset="0"/>
              </a:rPr>
              <a:t>Youtube tutorials </a:t>
            </a:r>
            <a:r>
              <a:rPr lang="en-IN" altLang="en-US" sz="2595" dirty="0">
                <a:solidFill>
                  <a:schemeClr val="bg1">
                    <a:lumMod val="95000"/>
                  </a:schemeClr>
                </a:solidFill>
                <a:latin typeface="Bubblegum Sans" panose="02000506000000020004" pitchFamily="2" charset="0"/>
                <a:cs typeface="Times New Roman" panose="02020603050405020304" pitchFamily="18" charset="0"/>
              </a:rPr>
              <a:t>and </a:t>
            </a:r>
            <a:r>
              <a:rPr lang="en-IN" altLang="en-US" sz="2595" dirty="0">
                <a:solidFill>
                  <a:srgbClr val="FC6F30"/>
                </a:solidFill>
                <a:latin typeface="Bubblegum Sans" panose="02000506000000020004" pitchFamily="2" charset="0"/>
                <a:cs typeface="Times New Roman" panose="02020603050405020304" pitchFamily="18" charset="0"/>
              </a:rPr>
              <a:t>Forums</a:t>
            </a:r>
            <a:r>
              <a:rPr lang="en-IN" altLang="en-US" sz="2595" dirty="0">
                <a:solidFill>
                  <a:schemeClr val="bg1">
                    <a:lumMod val="95000"/>
                  </a:schemeClr>
                </a:solidFill>
                <a:latin typeface="Bubblegum Sans" panose="02000506000000020004" pitchFamily="2" charset="0"/>
                <a:cs typeface="Times New Roman" panose="02020603050405020304" pitchFamily="18" charset="0"/>
              </a:rPr>
              <a:t> to learn Unity. The resources are as follows.</a:t>
            </a:r>
            <a:endParaRPr lang="en-IN" altLang="en-US" sz="2595" dirty="0">
              <a:solidFill>
                <a:schemeClr val="bg1">
                  <a:lumMod val="95000"/>
                </a:schemeClr>
              </a:solidFill>
              <a:latin typeface="Bubblegum Sans" panose="02000506000000020004" pitchFamily="2" charset="0"/>
              <a:cs typeface="Times New Roman" panose="02020603050405020304" pitchFamily="18" charset="0"/>
            </a:endParaRPr>
          </a:p>
          <a:p>
            <a:pPr algn="l"/>
            <a:endParaRPr lang="en-IN" altLang="en-US" sz="2595" dirty="0">
              <a:solidFill>
                <a:schemeClr val="bg1">
                  <a:lumMod val="95000"/>
                </a:schemeClr>
              </a:solidFill>
              <a:latin typeface="Bubblegum Sans" panose="02000506000000020004" pitchFamily="2" charset="0"/>
              <a:cs typeface="Times New Roman" panose="02020603050405020304" pitchFamily="18" charset="0"/>
            </a:endParaRPr>
          </a:p>
          <a:p>
            <a:pPr marL="0" indent="0" algn="l">
              <a:buNone/>
            </a:pPr>
            <a:r>
              <a:rPr lang="en-US" sz="2595" dirty="0">
                <a:solidFill>
                  <a:srgbClr val="FC6F30"/>
                </a:solidFill>
                <a:effectLst/>
                <a:latin typeface="Bubblegum Sans" panose="02000506000000020004" pitchFamily="2" charset="0"/>
                <a:ea typeface="Times New Roman" panose="02020603050405020304" pitchFamily="18" charset="0"/>
                <a:sym typeface="+mn-ea"/>
              </a:rPr>
              <a:t>Website Reference</a:t>
            </a:r>
            <a:r>
              <a:rPr lang="en-IN" altLang="en-US" sz="2595" dirty="0">
                <a:solidFill>
                  <a:srgbClr val="FC6F30"/>
                </a:solidFill>
                <a:effectLst/>
                <a:latin typeface="Bubblegum Sans" panose="02000506000000020004" pitchFamily="2" charset="0"/>
                <a:ea typeface="Times New Roman" panose="02020603050405020304" pitchFamily="18" charset="0"/>
                <a:sym typeface="+mn-ea"/>
              </a:rPr>
              <a:t>s</a:t>
            </a:r>
            <a:r>
              <a:rPr lang="en-US" sz="2595" dirty="0">
                <a:solidFill>
                  <a:srgbClr val="FC6F30"/>
                </a:solidFill>
                <a:effectLst/>
                <a:latin typeface="Bubblegum Sans" panose="02000506000000020004" pitchFamily="2" charset="0"/>
                <a:ea typeface="Times New Roman" panose="02020603050405020304" pitchFamily="18" charset="0"/>
                <a:sym typeface="+mn-ea"/>
              </a:rPr>
              <a:t>:</a:t>
            </a:r>
            <a:endParaRPr lang="en-IN" sz="2595" dirty="0">
              <a:solidFill>
                <a:srgbClr val="FC6F30"/>
              </a:solidFill>
              <a:effectLst/>
              <a:latin typeface="Bubblegum Sans" panose="02000506000000020004" pitchFamily="2" charset="0"/>
              <a:ea typeface="Times New Roman" panose="02020603050405020304" pitchFamily="18" charset="0"/>
            </a:endParaRPr>
          </a:p>
          <a:p>
            <a:pPr marL="342900" lvl="0" indent="-342900" algn="l">
              <a:lnSpc>
                <a:spcPct val="107000"/>
              </a:lnSpc>
              <a:buFont typeface="+mj-lt"/>
              <a:buAutoNum type="arabicPeriod"/>
            </a:pPr>
            <a:r>
              <a:rPr lang="en-US" sz="2595" u="sng" dirty="0">
                <a:solidFill>
                  <a:srgbClr val="0000FF"/>
                </a:solidFill>
                <a:effectLst/>
                <a:latin typeface="Bubblegum Sans" panose="02000506000000020004" pitchFamily="2" charset="0"/>
                <a:ea typeface="Calibri" panose="020F0502020204030204" charset="0"/>
                <a:cs typeface="Mangal" panose="02040503050203030202" pitchFamily="18" charset="0"/>
                <a:sym typeface="+mn-ea"/>
                <a:hlinkClick r:id="rId2"/>
              </a:rPr>
              <a:t>https://docs.unity3d.com/</a:t>
            </a:r>
            <a:endParaRPr lang="en-IN" sz="2595" dirty="0">
              <a:effectLst/>
              <a:latin typeface="Bubblegum Sans" panose="02000506000000020004" pitchFamily="2" charset="0"/>
              <a:ea typeface="Calibri" panose="020F0502020204030204" charset="0"/>
              <a:cs typeface="Mangal" panose="02040503050203030202" pitchFamily="18" charset="0"/>
            </a:endParaRPr>
          </a:p>
          <a:p>
            <a:pPr marL="342900" lvl="0" indent="-342900" algn="l">
              <a:lnSpc>
                <a:spcPct val="107000"/>
              </a:lnSpc>
              <a:buFont typeface="+mj-lt"/>
              <a:buAutoNum type="arabicPeriod"/>
            </a:pPr>
            <a:r>
              <a:rPr lang="en-US" sz="2595" u="sng" dirty="0">
                <a:solidFill>
                  <a:srgbClr val="0000FF"/>
                </a:solidFill>
                <a:effectLst/>
                <a:latin typeface="Bubblegum Sans" panose="02000506000000020004" pitchFamily="2" charset="0"/>
                <a:ea typeface="Calibri" panose="020F0502020204030204" charset="0"/>
                <a:cs typeface="Mangal" panose="02040503050203030202" pitchFamily="18" charset="0"/>
                <a:sym typeface="+mn-ea"/>
                <a:hlinkClick r:id="rId3"/>
              </a:rPr>
              <a:t>https://learn.unity.com/</a:t>
            </a:r>
            <a:endParaRPr lang="en-US" sz="2595" u="sng" dirty="0">
              <a:solidFill>
                <a:srgbClr val="0000FF"/>
              </a:solidFill>
              <a:effectLst/>
              <a:latin typeface="Bubblegum Sans" panose="02000506000000020004" pitchFamily="2" charset="0"/>
              <a:ea typeface="Calibri" panose="020F0502020204030204" charset="0"/>
              <a:cs typeface="Mangal" panose="02040503050203030202" pitchFamily="18" charset="0"/>
              <a:sym typeface="+mn-ea"/>
              <a:hlinkClick r:id="rId3"/>
            </a:endParaRPr>
          </a:p>
          <a:p>
            <a:pPr marL="342900" lvl="0" indent="-342900" algn="l">
              <a:lnSpc>
                <a:spcPct val="107000"/>
              </a:lnSpc>
              <a:buFont typeface="+mj-lt"/>
              <a:buAutoNum type="arabicPeriod"/>
            </a:pPr>
            <a:r>
              <a:rPr lang="en-IN" altLang="en-US" sz="2595" u="sng" dirty="0">
                <a:solidFill>
                  <a:srgbClr val="0000FF"/>
                </a:solidFill>
                <a:effectLst/>
                <a:latin typeface="Bubblegum Sans" panose="02000506000000020004" pitchFamily="2" charset="0"/>
                <a:ea typeface="Calibri" panose="020F0502020204030204" charset="0"/>
                <a:cs typeface="Mangal" panose="02040503050203030202" pitchFamily="18" charset="0"/>
                <a:sym typeface="+mn-ea"/>
                <a:hlinkClick r:id="rId3"/>
              </a:rPr>
              <a:t>https://gamedev.stackexchange.com</a:t>
            </a:r>
            <a:endParaRPr lang="en-US" sz="2595" u="sng" dirty="0">
              <a:solidFill>
                <a:srgbClr val="0000FF"/>
              </a:solidFill>
              <a:effectLst/>
              <a:latin typeface="Bubblegum Sans" panose="02000506000000020004" pitchFamily="2" charset="0"/>
              <a:ea typeface="Calibri" panose="020F0502020204030204" charset="0"/>
              <a:cs typeface="Mangal" panose="02040503050203030202" pitchFamily="18" charset="0"/>
              <a:sym typeface="+mn-ea"/>
              <a:hlinkClick r:id="rId3"/>
            </a:endParaRPr>
          </a:p>
          <a:p>
            <a:pPr lvl="0" algn="l">
              <a:lnSpc>
                <a:spcPct val="107000"/>
              </a:lnSpc>
              <a:buFont typeface="+mj-lt"/>
            </a:pPr>
            <a:r>
              <a:rPr lang="en-IN" altLang="en-US" sz="2595" dirty="0">
                <a:solidFill>
                  <a:srgbClr val="FC6F30"/>
                </a:solidFill>
                <a:effectLst/>
                <a:latin typeface="Bubblegum Sans" panose="02000506000000020004" pitchFamily="2" charset="0"/>
                <a:ea typeface="Times New Roman" panose="02020603050405020304" pitchFamily="18" charset="0"/>
                <a:sym typeface="+mn-ea"/>
              </a:rPr>
              <a:t>Youtube</a:t>
            </a:r>
            <a:r>
              <a:rPr lang="en-US" sz="2595" dirty="0">
                <a:solidFill>
                  <a:srgbClr val="FC6F30"/>
                </a:solidFill>
                <a:effectLst/>
                <a:latin typeface="Bubblegum Sans" panose="02000506000000020004" pitchFamily="2" charset="0"/>
                <a:ea typeface="Times New Roman" panose="02020603050405020304" pitchFamily="18" charset="0"/>
                <a:sym typeface="+mn-ea"/>
              </a:rPr>
              <a:t> Reference:</a:t>
            </a:r>
            <a:endParaRPr lang="en-US" sz="2595" dirty="0">
              <a:solidFill>
                <a:srgbClr val="FC6F30"/>
              </a:solidFill>
              <a:effectLst/>
              <a:latin typeface="Bubblegum Sans" panose="02000506000000020004" pitchFamily="2" charset="0"/>
              <a:ea typeface="Times New Roman" panose="02020603050405020304" pitchFamily="18" charset="0"/>
              <a:sym typeface="+mn-ea"/>
            </a:endParaRPr>
          </a:p>
          <a:p>
            <a:pPr lvl="0" algn="l">
              <a:lnSpc>
                <a:spcPct val="107000"/>
              </a:lnSpc>
              <a:buFont typeface="+mj-lt"/>
            </a:pPr>
            <a:r>
              <a:rPr lang="en-IN" altLang="en-US" sz="2595" u="sng" dirty="0">
                <a:solidFill>
                  <a:srgbClr val="0000FF"/>
                </a:solidFill>
                <a:effectLst/>
                <a:latin typeface="Bubblegum Sans" panose="02000506000000020004" pitchFamily="2" charset="0"/>
                <a:ea typeface="Calibri" panose="020F0502020204030204" charset="0"/>
                <a:cs typeface="Mangal" panose="02040503050203030202" pitchFamily="18" charset="0"/>
                <a:sym typeface="+mn-ea"/>
                <a:hlinkClick r:id="rId4"/>
              </a:rPr>
              <a:t>1. </a:t>
            </a:r>
            <a:r>
              <a:rPr lang="en-US" sz="2595" u="sng" dirty="0">
                <a:solidFill>
                  <a:srgbClr val="0000FF"/>
                </a:solidFill>
                <a:effectLst/>
                <a:latin typeface="Bubblegum Sans" panose="02000506000000020004" pitchFamily="2" charset="0"/>
                <a:ea typeface="Calibri" panose="020F0502020204030204" charset="0"/>
                <a:cs typeface="Mangal" panose="02040503050203030202" pitchFamily="18" charset="0"/>
                <a:sym typeface="+mn-ea"/>
                <a:hlinkClick r:id="rId4"/>
              </a:rPr>
              <a:t>https://www.youtube.com/user/Brackeys</a:t>
            </a:r>
            <a:endParaRPr lang="en-IN" sz="2595" dirty="0">
              <a:effectLst/>
              <a:latin typeface="Bubblegum Sans" panose="02000506000000020004" pitchFamily="2" charset="0"/>
              <a:ea typeface="Calibri" panose="020F0502020204030204" charset="0"/>
              <a:cs typeface="Mangal" panose="02040503050203030202" pitchFamily="18" charset="0"/>
            </a:endParaRPr>
          </a:p>
          <a:p>
            <a:pPr lvl="0" algn="l">
              <a:lnSpc>
                <a:spcPct val="107000"/>
              </a:lnSpc>
              <a:buFont typeface="+mj-lt"/>
            </a:pPr>
            <a:endParaRPr lang="en-IN" sz="2595" dirty="0">
              <a:solidFill>
                <a:srgbClr val="FC6F30"/>
              </a:solidFill>
              <a:effectLst/>
              <a:latin typeface="Bubblegum Sans" panose="02000506000000020004" pitchFamily="2" charset="0"/>
              <a:ea typeface="Times New Roman" panose="02020603050405020304" pitchFamily="18" charset="0"/>
            </a:endParaRPr>
          </a:p>
          <a:p>
            <a:pPr lvl="0" algn="l">
              <a:lnSpc>
                <a:spcPct val="107000"/>
              </a:lnSpc>
              <a:buFont typeface="+mj-lt"/>
            </a:pPr>
            <a:endParaRPr lang="en-US" sz="2595" u="sng" dirty="0">
              <a:solidFill>
                <a:srgbClr val="0000FF"/>
              </a:solidFill>
              <a:effectLst/>
              <a:latin typeface="Bubblegum Sans" panose="02000506000000020004" pitchFamily="2" charset="0"/>
              <a:ea typeface="Calibri" panose="020F0502020204030204" charset="0"/>
              <a:cs typeface="Mangal" panose="02040503050203030202" pitchFamily="18" charset="0"/>
              <a:sym typeface="+mn-ea"/>
              <a:hlinkClick r:id="rId3"/>
            </a:endParaRPr>
          </a:p>
          <a:p>
            <a:pPr lvl="0" algn="l">
              <a:lnSpc>
                <a:spcPct val="107000"/>
              </a:lnSpc>
              <a:buFont typeface="+mj-lt"/>
            </a:pPr>
            <a:endParaRPr lang="en-IN" sz="3200" dirty="0">
              <a:solidFill>
                <a:schemeClr val="bg1">
                  <a:lumMod val="95000"/>
                </a:schemeClr>
              </a:solidFill>
              <a:latin typeface="Bubblegum Sans" panose="02000506000000020004" pitchFamily="2" charset="0"/>
            </a:endParaRPr>
          </a:p>
        </p:txBody>
      </p:sp>
      <p:pic>
        <p:nvPicPr>
          <p:cNvPr id="8" name="Content Placeholder 7"/>
          <p:cNvPicPr>
            <a:picLocks noGrp="1" noChangeAspect="1"/>
          </p:cNvPicPr>
          <p:nvPr>
            <p:ph sz="half" idx="2"/>
          </p:nvPr>
        </p:nvPicPr>
        <p:blipFill>
          <a:blip r:embed="rId5" cstate="email"/>
          <a:stretch>
            <a:fillRect/>
          </a:stretch>
        </p:blipFill>
        <p:spPr>
          <a:xfrm>
            <a:off x="3279140" y="-22860"/>
            <a:ext cx="944245" cy="944245"/>
          </a:xfr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1" cstate="email"/>
          <a:stretch>
            <a:fillRect/>
          </a:stretch>
        </p:blipFill>
        <p:spPr>
          <a:xfrm>
            <a:off x="0" y="0"/>
            <a:ext cx="12192000" cy="6858000"/>
          </a:xfrm>
          <a:prstGeom prst="rect">
            <a:avLst/>
          </a:prstGeom>
          <a:ln w="88900" cap="sq" cmpd="thickThin">
            <a:solidFill>
              <a:srgbClr val="000000"/>
            </a:solidFill>
            <a:prstDash val="solid"/>
            <a:miter lim="800000"/>
            <a:headEnd/>
            <a:tailEnd/>
          </a:ln>
          <a:effectLst>
            <a:innerShdw blurRad="76200">
              <a:srgbClr val="000000"/>
            </a:innerShdw>
          </a:effectLst>
        </p:spPr>
      </p:pic>
      <p:sp>
        <p:nvSpPr>
          <p:cNvPr id="2" name="Title 1"/>
          <p:cNvSpPr>
            <a:spLocks noGrp="1"/>
          </p:cNvSpPr>
          <p:nvPr>
            <p:ph type="title"/>
          </p:nvPr>
        </p:nvSpPr>
        <p:spPr>
          <a:xfrm>
            <a:off x="838200" y="-254425"/>
            <a:ext cx="10515600" cy="1325563"/>
          </a:xfrm>
        </p:spPr>
        <p:txBody>
          <a:bodyPr/>
          <a:lstStyle/>
          <a:p>
            <a:pPr algn="ctr"/>
            <a:r>
              <a:rPr lang="en-IN" dirty="0">
                <a:solidFill>
                  <a:srgbClr val="FC6F30"/>
                </a:solidFill>
                <a:latin typeface="Lavigne" pitchFamily="50" charset="0"/>
              </a:rPr>
              <a:t>System flow diagram</a:t>
            </a:r>
            <a:endParaRPr lang="en-IN" dirty="0">
              <a:solidFill>
                <a:srgbClr val="FC6F30"/>
              </a:solidFill>
              <a:latin typeface="Lavigne" pitchFamily="50" charset="0"/>
            </a:endParaRPr>
          </a:p>
        </p:txBody>
      </p:sp>
      <p:pic>
        <p:nvPicPr>
          <p:cNvPr id="5" name="Google Shape;70;p16"/>
          <p:cNvPicPr preferRelativeResize="0">
            <a:picLocks noChangeAspect="1"/>
          </p:cNvPicPr>
          <p:nvPr/>
        </p:nvPicPr>
        <p:blipFill>
          <a:blip r:embed="rId2"/>
          <a:stretch>
            <a:fillRect/>
          </a:stretch>
        </p:blipFill>
        <p:spPr>
          <a:xfrm>
            <a:off x="2282450" y="775925"/>
            <a:ext cx="7389870" cy="5826740"/>
          </a:xfrm>
          <a:prstGeom prst="rect">
            <a:avLst/>
          </a:prstGeom>
          <a:noFill/>
          <a:ln>
            <a:noFill/>
          </a:ln>
        </p:spPr>
      </p:pic>
      <p:pic>
        <p:nvPicPr>
          <p:cNvPr id="14" name="Picture 13"/>
          <p:cNvPicPr>
            <a:picLocks noChangeAspect="1"/>
          </p:cNvPicPr>
          <p:nvPr/>
        </p:nvPicPr>
        <p:blipFill>
          <a:blip r:embed="rId3" cstate="email"/>
          <a:stretch>
            <a:fillRect/>
          </a:stretch>
        </p:blipFill>
        <p:spPr>
          <a:xfrm>
            <a:off x="2737485" y="-54610"/>
            <a:ext cx="795020" cy="78422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cstate="email"/>
          <a:stretch>
            <a:fillRect/>
          </a:stretch>
        </p:blipFill>
        <p:spPr>
          <a:xfrm>
            <a:off x="0" y="0"/>
            <a:ext cx="12192000" cy="6858000"/>
          </a:xfrm>
          <a:prstGeom prst="rect">
            <a:avLst/>
          </a:prstGeom>
          <a:ln w="88900" cap="sq" cmpd="thickThin">
            <a:solidFill>
              <a:srgbClr val="000000"/>
            </a:solidFill>
            <a:prstDash val="solid"/>
            <a:miter lim="800000"/>
            <a:headEnd/>
            <a:tailEnd/>
          </a:ln>
          <a:effectLst>
            <a:innerShdw blurRad="76200">
              <a:srgbClr val="000000"/>
            </a:innerShdw>
          </a:effectLst>
        </p:spPr>
      </p:pic>
      <p:sp>
        <p:nvSpPr>
          <p:cNvPr id="2" name="Title 1"/>
          <p:cNvSpPr>
            <a:spLocks noGrp="1"/>
          </p:cNvSpPr>
          <p:nvPr>
            <p:ph type="title"/>
          </p:nvPr>
        </p:nvSpPr>
        <p:spPr>
          <a:xfrm>
            <a:off x="0" y="250031"/>
            <a:ext cx="12192000" cy="1325563"/>
          </a:xfrm>
        </p:spPr>
        <p:txBody>
          <a:bodyPr anchor="t">
            <a:normAutofit/>
          </a:bodyPr>
          <a:lstStyle/>
          <a:p>
            <a:pPr algn="ctr"/>
            <a:r>
              <a:rPr lang="en-IN" sz="6000" b="1" dirty="0">
                <a:solidFill>
                  <a:srgbClr val="FC6F30"/>
                </a:solidFill>
                <a:latin typeface="Lavigne" pitchFamily="50" charset="0"/>
              </a:rPr>
              <a:t>Algorithms</a:t>
            </a:r>
            <a:endParaRPr lang="en-IN" sz="6000" b="1" dirty="0">
              <a:solidFill>
                <a:srgbClr val="FC6F30"/>
              </a:solidFill>
              <a:latin typeface="Lavigne" pitchFamily="50" charset="0"/>
            </a:endParaRPr>
          </a:p>
        </p:txBody>
      </p:sp>
      <p:sp>
        <p:nvSpPr>
          <p:cNvPr id="3" name="Content Placeholder 2"/>
          <p:cNvSpPr>
            <a:spLocks noGrp="1"/>
          </p:cNvSpPr>
          <p:nvPr>
            <p:ph idx="1"/>
          </p:nvPr>
        </p:nvSpPr>
        <p:spPr>
          <a:xfrm>
            <a:off x="406400" y="1269365"/>
            <a:ext cx="11308080" cy="5338445"/>
          </a:xfrm>
        </p:spPr>
        <p:txBody>
          <a:bodyPr>
            <a:normAutofit fontScale="92500" lnSpcReduction="20000"/>
          </a:bodyPr>
          <a:lstStyle/>
          <a:p>
            <a:pPr marL="0" indent="0">
              <a:buNone/>
            </a:pPr>
            <a:r>
              <a:rPr lang="en-US" dirty="0">
                <a:solidFill>
                  <a:schemeClr val="accent2"/>
                </a:solidFill>
                <a:latin typeface="Bubblegum Sans" panose="02000506000000020004" pitchFamily="2" charset="0"/>
                <a:cs typeface="Times New Roman" panose="02020603050405020304" pitchFamily="18" charset="0"/>
              </a:rPr>
              <a:t>Finite State Machine Algorithm : </a:t>
            </a:r>
            <a:endParaRPr lang="en-US" dirty="0">
              <a:solidFill>
                <a:schemeClr val="accent2"/>
              </a:solidFill>
              <a:latin typeface="Bubblegum Sans" panose="02000506000000020004" pitchFamily="2" charset="0"/>
              <a:cs typeface="Times New Roman" panose="02020603050405020304" pitchFamily="18" charset="0"/>
            </a:endParaRPr>
          </a:p>
          <a:p>
            <a:r>
              <a:rPr lang="en-US" dirty="0">
                <a:solidFill>
                  <a:schemeClr val="bg1">
                    <a:lumMod val="95000"/>
                  </a:schemeClr>
                </a:solidFill>
                <a:latin typeface="Bubblegum Sans" panose="02000506000000020004" pitchFamily="2" charset="0"/>
                <a:cs typeface="Times New Roman" panose="02020603050405020304" pitchFamily="18" charset="0"/>
              </a:rPr>
              <a:t>A finite-state machine, or FSM for short, is a model of computation based on a hypothetical machine made of one or more states. Only a single state can be active at the same time, so the machine must transition from one state to another in order to perform different actions.</a:t>
            </a:r>
            <a:endParaRPr lang="en-US" dirty="0">
              <a:solidFill>
                <a:schemeClr val="bg1">
                  <a:lumMod val="95000"/>
                </a:schemeClr>
              </a:solidFill>
              <a:latin typeface="Bubblegum Sans" panose="02000506000000020004" pitchFamily="2" charset="0"/>
              <a:cs typeface="Times New Roman" panose="02020603050405020304" pitchFamily="18" charset="0"/>
            </a:endParaRPr>
          </a:p>
          <a:p>
            <a:r>
              <a:rPr lang="en-US" dirty="0">
                <a:solidFill>
                  <a:schemeClr val="bg1">
                    <a:lumMod val="95000"/>
                  </a:schemeClr>
                </a:solidFill>
                <a:latin typeface="Bubblegum Sans" panose="02000506000000020004" pitchFamily="2" charset="0"/>
                <a:cs typeface="Times New Roman" panose="02020603050405020304" pitchFamily="18" charset="0"/>
              </a:rPr>
              <a:t>FSMs are commonly used to organize and represent an execution flow, which is useful to implement AI in games. The "brain" of an enemy, for instance, can be implemented using a FSM: every state represents an action, such as ‘patrol’ , ‘chase’ , ‘attack’ etc.</a:t>
            </a:r>
            <a:endParaRPr lang="en-US" dirty="0">
              <a:solidFill>
                <a:schemeClr val="bg1">
                  <a:lumMod val="95000"/>
                </a:schemeClr>
              </a:solidFill>
              <a:latin typeface="Bubblegum Sans" panose="02000506000000020004" pitchFamily="2" charset="0"/>
              <a:cs typeface="Times New Roman" panose="02020603050405020304" pitchFamily="18" charset="0"/>
            </a:endParaRPr>
          </a:p>
          <a:p>
            <a:r>
              <a:rPr lang="en-US" dirty="0">
                <a:solidFill>
                  <a:schemeClr val="bg1">
                    <a:lumMod val="95000"/>
                  </a:schemeClr>
                </a:solidFill>
                <a:latin typeface="Bubblegum Sans" panose="02000506000000020004" pitchFamily="2" charset="0"/>
                <a:cs typeface="Times New Roman" panose="02020603050405020304" pitchFamily="18" charset="0"/>
              </a:rPr>
              <a:t>We are planning to implement this algorithm to ‘The Boss’ character of this game as it needs to be a bit complex than all the other enemies. In this game, ‘The Boss’ character has two behavior based on its health points. If the Boss’s health is &gt; half health points, it follows ‘Patrol Behavior’. In patrol behavior the boss moves towards a randomly selected predefined locations and follows a ‘Summon </a:t>
            </a:r>
            <a:r>
              <a:rPr lang="en-US" dirty="0" err="1">
                <a:solidFill>
                  <a:schemeClr val="bg1">
                    <a:lumMod val="95000"/>
                  </a:schemeClr>
                </a:solidFill>
                <a:latin typeface="Bubblegum Sans" panose="02000506000000020004" pitchFamily="2" charset="0"/>
                <a:cs typeface="Times New Roman" panose="02020603050405020304" pitchFamily="18" charset="0"/>
              </a:rPr>
              <a:t>Behaviour</a:t>
            </a:r>
            <a:r>
              <a:rPr lang="en-US" dirty="0">
                <a:solidFill>
                  <a:schemeClr val="bg1">
                    <a:lumMod val="95000"/>
                  </a:schemeClr>
                </a:solidFill>
                <a:latin typeface="Bubblegum Sans" panose="02000506000000020004" pitchFamily="2" charset="0"/>
                <a:cs typeface="Times New Roman" panose="02020603050405020304" pitchFamily="18" charset="0"/>
              </a:rPr>
              <a:t>’ in which it spawns random enemies. </a:t>
            </a:r>
            <a:endParaRPr lang="en-US" dirty="0">
              <a:solidFill>
                <a:schemeClr val="bg1">
                  <a:lumMod val="95000"/>
                </a:schemeClr>
              </a:solidFill>
              <a:latin typeface="Bubblegum Sans" panose="02000506000000020004" pitchFamily="2" charset="0"/>
              <a:cs typeface="Times New Roman" panose="02020603050405020304" pitchFamily="18" charset="0"/>
            </a:endParaRPr>
          </a:p>
          <a:p>
            <a:r>
              <a:rPr lang="en-US" dirty="0">
                <a:solidFill>
                  <a:schemeClr val="bg1">
                    <a:lumMod val="95000"/>
                  </a:schemeClr>
                </a:solidFill>
                <a:latin typeface="Bubblegum Sans" panose="02000506000000020004" pitchFamily="2" charset="0"/>
                <a:cs typeface="Times New Roman" panose="02020603050405020304" pitchFamily="18" charset="0"/>
              </a:rPr>
              <a:t>If the Boss’s health &lt; half health, it follows ‘Chase Behavior’. In chase </a:t>
            </a:r>
            <a:r>
              <a:rPr lang="en-US" dirty="0" err="1">
                <a:solidFill>
                  <a:schemeClr val="bg1">
                    <a:lumMod val="95000"/>
                  </a:schemeClr>
                </a:solidFill>
                <a:latin typeface="Bubblegum Sans" panose="02000506000000020004" pitchFamily="2" charset="0"/>
                <a:cs typeface="Times New Roman" panose="02020603050405020304" pitchFamily="18" charset="0"/>
              </a:rPr>
              <a:t>behaviour</a:t>
            </a:r>
            <a:r>
              <a:rPr lang="en-US" dirty="0">
                <a:solidFill>
                  <a:schemeClr val="bg1">
                    <a:lumMod val="95000"/>
                  </a:schemeClr>
                </a:solidFill>
                <a:latin typeface="Bubblegum Sans" panose="02000506000000020004" pitchFamily="2" charset="0"/>
                <a:cs typeface="Times New Roman" panose="02020603050405020304" pitchFamily="18" charset="0"/>
              </a:rPr>
              <a:t>, the Boss chases the player and melees him. The Boss’s attacks have a lot of damage points.</a:t>
            </a:r>
            <a:endParaRPr lang="en-US" dirty="0">
              <a:solidFill>
                <a:schemeClr val="bg1">
                  <a:lumMod val="95000"/>
                </a:schemeClr>
              </a:solidFill>
              <a:latin typeface="Bubblegum Sans" panose="02000506000000020004" pitchFamily="2" charset="0"/>
              <a:cs typeface="Times New Roman" panose="02020603050405020304" pitchFamily="18" charset="0"/>
            </a:endParaRPr>
          </a:p>
        </p:txBody>
      </p:sp>
      <p:pic>
        <p:nvPicPr>
          <p:cNvPr id="6" name="Content Placeholder 11"/>
          <p:cNvPicPr>
            <a:picLocks noChangeAspect="1"/>
          </p:cNvPicPr>
          <p:nvPr/>
        </p:nvPicPr>
        <p:blipFill>
          <a:blip r:embed="rId2" cstate="email"/>
          <a:stretch>
            <a:fillRect/>
          </a:stretch>
        </p:blipFill>
        <p:spPr>
          <a:xfrm>
            <a:off x="3061335" y="0"/>
            <a:ext cx="1196975" cy="119697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cstate="email"/>
          <a:stretch>
            <a:fillRect/>
          </a:stretch>
        </p:blipFill>
        <p:spPr>
          <a:xfrm>
            <a:off x="0" y="0"/>
            <a:ext cx="12192000" cy="6858000"/>
          </a:xfrm>
          <a:prstGeom prst="rect">
            <a:avLst/>
          </a:prstGeom>
          <a:ln w="88900" cap="sq" cmpd="thickThin">
            <a:solidFill>
              <a:srgbClr val="000000"/>
            </a:solidFill>
            <a:prstDash val="solid"/>
            <a:miter lim="800000"/>
            <a:headEnd/>
            <a:tailEnd/>
          </a:ln>
          <a:effectLst>
            <a:innerShdw blurRad="76200">
              <a:srgbClr val="000000"/>
            </a:innerShdw>
          </a:effectLst>
        </p:spPr>
      </p:pic>
      <p:sp>
        <p:nvSpPr>
          <p:cNvPr id="3" name="Content Placeholder 2"/>
          <p:cNvSpPr>
            <a:spLocks noGrp="1"/>
          </p:cNvSpPr>
          <p:nvPr>
            <p:ph sz="half" idx="1"/>
          </p:nvPr>
        </p:nvSpPr>
        <p:spPr>
          <a:xfrm>
            <a:off x="3950970" y="1826260"/>
            <a:ext cx="3905885" cy="4782185"/>
          </a:xfrm>
        </p:spPr>
        <p:txBody>
          <a:bodyPr>
            <a:normAutofit lnSpcReduction="10000"/>
          </a:bodyPr>
          <a:lstStyle/>
          <a:p>
            <a:pPr marL="0" indent="0">
              <a:buNone/>
            </a:pPr>
            <a:r>
              <a:rPr lang="en-IN" sz="1800" dirty="0">
                <a:solidFill>
                  <a:srgbClr val="FC6F30"/>
                </a:solidFill>
                <a:latin typeface="Bubblegum Sans" panose="02000506000000020004" pitchFamily="2" charset="0"/>
              </a:rPr>
              <a:t>Harini V.K - 2018115036 </a:t>
            </a:r>
            <a:endParaRPr lang="en-IN" sz="1800" dirty="0">
              <a:solidFill>
                <a:srgbClr val="FC6F30"/>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rPr>
              <a:t>1. Programmed base Enemy class, </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rPr>
              <a:t>2. Programmed Melee Enemy, </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rPr>
              <a:t>3. Programmed Ranged Enemy </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rPr>
              <a:t>4. Programmed Summoner Enemy </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rPr>
              <a:t>5. Programmed Enemy projectile scripts for special </a:t>
            </a:r>
            <a:endParaRPr lang="en-IN" sz="1400" dirty="0">
              <a:solidFill>
                <a:schemeClr val="bg1"/>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rPr>
              <a:t>characters </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rPr>
              <a:t>6. Programmed Weapon Pickup script</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rPr>
              <a:t>7. Created audio clips for game</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rPr>
              <a:t>8. Programmed Music and Random Sound scripts</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rPr>
              <a:t>9.  Created Health Pickup</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rPr>
              <a:t>10. Programmed Health Pickup</a:t>
            </a:r>
            <a:endParaRPr lang="en-IN" sz="1800" dirty="0">
              <a:solidFill>
                <a:schemeClr val="accent2"/>
              </a:solidFill>
              <a:latin typeface="Bubblegum Sans" panose="02000506000000020004" pitchFamily="2" charset="0"/>
            </a:endParaRPr>
          </a:p>
          <a:p>
            <a:endParaRPr lang="en-IN" sz="2000" dirty="0">
              <a:solidFill>
                <a:schemeClr val="bg1"/>
              </a:solidFill>
              <a:latin typeface="Bubblegum Sans" panose="02000506000000020004" pitchFamily="2" charset="0"/>
            </a:endParaRPr>
          </a:p>
          <a:p>
            <a:endParaRPr lang="en-IN" dirty="0">
              <a:solidFill>
                <a:schemeClr val="bg1"/>
              </a:solidFill>
              <a:latin typeface="Bubblegum Sans" panose="02000506000000020004" pitchFamily="2" charset="0"/>
            </a:endParaRPr>
          </a:p>
        </p:txBody>
      </p:sp>
      <p:sp>
        <p:nvSpPr>
          <p:cNvPr id="6" name="Title 1"/>
          <p:cNvSpPr>
            <a:spLocks noGrp="1"/>
          </p:cNvSpPr>
          <p:nvPr>
            <p:ph type="title"/>
          </p:nvPr>
        </p:nvSpPr>
        <p:spPr>
          <a:xfrm>
            <a:off x="0" y="250031"/>
            <a:ext cx="12192000" cy="1325563"/>
          </a:xfrm>
        </p:spPr>
        <p:txBody>
          <a:bodyPr anchor="t">
            <a:normAutofit/>
          </a:bodyPr>
          <a:lstStyle/>
          <a:p>
            <a:pPr algn="ctr"/>
            <a:r>
              <a:rPr lang="en-IN" sz="5400" b="1" dirty="0">
                <a:solidFill>
                  <a:srgbClr val="FC6F30"/>
                </a:solidFill>
                <a:latin typeface="Lavigne" pitchFamily="50" charset="0"/>
              </a:rPr>
              <a:t>PORTION COMPLETED </a:t>
            </a:r>
            <a:endParaRPr lang="en-IN" sz="5400" b="1" dirty="0">
              <a:solidFill>
                <a:srgbClr val="FC6F30"/>
              </a:solidFill>
              <a:latin typeface="Lavigne" pitchFamily="50" charset="0"/>
            </a:endParaRPr>
          </a:p>
        </p:txBody>
      </p:sp>
      <p:sp>
        <p:nvSpPr>
          <p:cNvPr id="2" name="Content Placeholder 2"/>
          <p:cNvSpPr>
            <a:spLocks noGrp="1"/>
          </p:cNvSpPr>
          <p:nvPr/>
        </p:nvSpPr>
        <p:spPr>
          <a:xfrm>
            <a:off x="8091805" y="1826260"/>
            <a:ext cx="3905885" cy="47821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N" sz="1800" dirty="0">
                <a:solidFill>
                  <a:srgbClr val="FC6F30"/>
                </a:solidFill>
                <a:latin typeface="Bubblegum Sans" panose="02000506000000020004" pitchFamily="2" charset="0"/>
              </a:rPr>
              <a:t>Prasanna Priyan K - 2018115072</a:t>
            </a:r>
            <a:endParaRPr lang="en-IN" sz="1800" dirty="0">
              <a:solidFill>
                <a:srgbClr val="FC6F30"/>
              </a:solidFill>
              <a:latin typeface="Bubblegum Sans" panose="02000506000000020004" pitchFamily="2" charset="0"/>
            </a:endParaRPr>
          </a:p>
          <a:p>
            <a:pPr marL="0" indent="0">
              <a:lnSpc>
                <a:spcPct val="40000"/>
              </a:lnSpc>
              <a:buNone/>
            </a:pPr>
            <a:r>
              <a:rPr lang="en-IN" sz="1400" dirty="0">
                <a:solidFill>
                  <a:schemeClr val="bg1"/>
                </a:solidFill>
                <a:latin typeface="Bubblegum Sans" panose="02000506000000020004" pitchFamily="2" charset="0"/>
                <a:sym typeface="+mn-ea"/>
              </a:rPr>
              <a:t>1. Programmed Player movement </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sym typeface="+mn-ea"/>
            </a:endParaRPr>
          </a:p>
          <a:p>
            <a:pPr marL="0" indent="0">
              <a:lnSpc>
                <a:spcPct val="40000"/>
              </a:lnSpc>
              <a:buNone/>
            </a:pPr>
            <a:r>
              <a:rPr lang="en-IN" sz="1400" dirty="0">
                <a:solidFill>
                  <a:schemeClr val="bg1"/>
                </a:solidFill>
                <a:latin typeface="Bubblegum Sans" panose="02000506000000020004" pitchFamily="2" charset="0"/>
                <a:sym typeface="+mn-ea"/>
              </a:rPr>
              <a:t>2. Programmed Player Weapon </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sym typeface="+mn-ea"/>
            </a:endParaRPr>
          </a:p>
          <a:p>
            <a:pPr marL="0" indent="0">
              <a:lnSpc>
                <a:spcPct val="40000"/>
              </a:lnSpc>
              <a:buNone/>
            </a:pPr>
            <a:r>
              <a:rPr lang="en-IN" sz="1400" dirty="0">
                <a:solidFill>
                  <a:schemeClr val="bg1"/>
                </a:solidFill>
                <a:latin typeface="Bubblegum Sans" panose="02000506000000020004" pitchFamily="2" charset="0"/>
                <a:sym typeface="+mn-ea"/>
              </a:rPr>
              <a:t>3. Programmed Player Bullet script </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sym typeface="+mn-ea"/>
            </a:endParaRPr>
          </a:p>
          <a:p>
            <a:pPr marL="0" indent="0">
              <a:lnSpc>
                <a:spcPct val="40000"/>
              </a:lnSpc>
              <a:buNone/>
            </a:pPr>
            <a:r>
              <a:rPr lang="en-IN" sz="1400" dirty="0">
                <a:solidFill>
                  <a:schemeClr val="bg1"/>
                </a:solidFill>
                <a:latin typeface="Bubblegum Sans" panose="02000506000000020004" pitchFamily="2" charset="0"/>
                <a:sym typeface="+mn-ea"/>
              </a:rPr>
              <a:t>4. Programmed Background Camera follow </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sym typeface="+mn-ea"/>
            </a:endParaRPr>
          </a:p>
          <a:p>
            <a:pPr marL="0" indent="0">
              <a:lnSpc>
                <a:spcPct val="40000"/>
              </a:lnSpc>
              <a:buNone/>
            </a:pPr>
            <a:r>
              <a:rPr lang="en-IN" sz="1400" dirty="0">
                <a:solidFill>
                  <a:schemeClr val="bg1"/>
                </a:solidFill>
                <a:latin typeface="Bubblegum Sans" panose="02000506000000020004" pitchFamily="2" charset="0"/>
                <a:sym typeface="+mn-ea"/>
              </a:rPr>
              <a:t>5. Programmed New Player Weapons </a:t>
            </a:r>
            <a:endParaRPr lang="en-IN" sz="1400" dirty="0">
              <a:solidFill>
                <a:schemeClr val="bg1"/>
              </a:solidFill>
              <a:latin typeface="Bubblegum Sans" panose="02000506000000020004" pitchFamily="2" charset="0"/>
            </a:endParaRPr>
          </a:p>
          <a:p>
            <a:pPr marL="0" indent="0">
              <a:lnSpc>
                <a:spcPct val="40000"/>
              </a:lnSpc>
              <a:buNone/>
            </a:pPr>
            <a:endParaRPr lang="en-IN" sz="1400" dirty="0">
              <a:solidFill>
                <a:schemeClr val="bg1"/>
              </a:solidFill>
              <a:latin typeface="Bubblegum Sans" panose="02000506000000020004" pitchFamily="2" charset="0"/>
              <a:sym typeface="+mn-ea"/>
            </a:endParaRPr>
          </a:p>
          <a:p>
            <a:pPr marL="0" indent="0">
              <a:lnSpc>
                <a:spcPct val="40000"/>
              </a:lnSpc>
              <a:buNone/>
            </a:pPr>
            <a:r>
              <a:rPr lang="en-IN" sz="1400" dirty="0">
                <a:solidFill>
                  <a:schemeClr val="bg1"/>
                </a:solidFill>
                <a:latin typeface="Bubblegum Sans" panose="02000506000000020004" pitchFamily="2" charset="0"/>
                <a:sym typeface="+mn-ea"/>
              </a:rPr>
              <a:t>6. Programmed Wave Spawner</a:t>
            </a:r>
            <a:endParaRPr lang="en-IN" sz="1400" dirty="0">
              <a:solidFill>
                <a:schemeClr val="bg1"/>
              </a:solidFill>
              <a:latin typeface="Bubblegum Sans" panose="02000506000000020004" pitchFamily="2" charset="0"/>
              <a:sym typeface="+mn-ea"/>
            </a:endParaRPr>
          </a:p>
          <a:p>
            <a:pPr marL="0" indent="0">
              <a:lnSpc>
                <a:spcPct val="40000"/>
              </a:lnSpc>
              <a:buNone/>
            </a:pPr>
            <a:endParaRPr lang="en-IN" sz="1400" dirty="0">
              <a:solidFill>
                <a:schemeClr val="bg1"/>
              </a:solidFill>
              <a:latin typeface="Bubblegum Sans" panose="02000506000000020004" pitchFamily="2" charset="0"/>
              <a:sym typeface="+mn-ea"/>
            </a:endParaRPr>
          </a:p>
          <a:p>
            <a:pPr marL="0" indent="0">
              <a:lnSpc>
                <a:spcPct val="40000"/>
              </a:lnSpc>
              <a:buNone/>
            </a:pPr>
            <a:r>
              <a:rPr lang="en-IN" sz="1400" dirty="0">
                <a:solidFill>
                  <a:schemeClr val="bg1"/>
                </a:solidFill>
                <a:latin typeface="Bubblegum Sans" panose="02000506000000020004" pitchFamily="2" charset="0"/>
                <a:sym typeface="+mn-ea"/>
              </a:rPr>
              <a:t>7. Created and Programmed Hurt panel,</a:t>
            </a:r>
            <a:endParaRPr lang="en-IN" sz="1400" dirty="0">
              <a:solidFill>
                <a:schemeClr val="bg1"/>
              </a:solidFill>
              <a:latin typeface="Bubblegum Sans" panose="02000506000000020004" pitchFamily="2" charset="0"/>
              <a:sym typeface="+mn-ea"/>
            </a:endParaRPr>
          </a:p>
          <a:p>
            <a:pPr marL="0" indent="0">
              <a:lnSpc>
                <a:spcPct val="40000"/>
              </a:lnSpc>
              <a:buNone/>
            </a:pPr>
            <a:endParaRPr lang="en-IN" sz="1400" dirty="0">
              <a:solidFill>
                <a:schemeClr val="bg1"/>
              </a:solidFill>
              <a:latin typeface="Bubblegum Sans" panose="02000506000000020004" pitchFamily="2" charset="0"/>
              <a:sym typeface="+mn-ea"/>
            </a:endParaRPr>
          </a:p>
          <a:p>
            <a:pPr marL="0" indent="0">
              <a:lnSpc>
                <a:spcPct val="40000"/>
              </a:lnSpc>
              <a:buNone/>
            </a:pPr>
            <a:r>
              <a:rPr lang="en-IN" sz="1400" dirty="0">
                <a:solidFill>
                  <a:schemeClr val="bg1"/>
                </a:solidFill>
                <a:latin typeface="Bubblegum Sans" panose="02000506000000020004" pitchFamily="2" charset="0"/>
                <a:sym typeface="+mn-ea"/>
              </a:rPr>
              <a:t>8. Created and Programmed Screen Shake effect</a:t>
            </a:r>
            <a:endParaRPr lang="en-IN" sz="1400" dirty="0">
              <a:solidFill>
                <a:schemeClr val="bg1"/>
              </a:solidFill>
              <a:latin typeface="Bubblegum Sans" panose="02000506000000020004" pitchFamily="2" charset="0"/>
              <a:sym typeface="+mn-ea"/>
            </a:endParaRPr>
          </a:p>
          <a:p>
            <a:pPr marL="0" indent="0">
              <a:lnSpc>
                <a:spcPct val="40000"/>
              </a:lnSpc>
              <a:buNone/>
            </a:pPr>
            <a:endParaRPr lang="en-IN" sz="1400" dirty="0">
              <a:solidFill>
                <a:schemeClr val="bg1"/>
              </a:solidFill>
              <a:latin typeface="Bubblegum Sans" panose="02000506000000020004" pitchFamily="2" charset="0"/>
              <a:sym typeface="+mn-ea"/>
            </a:endParaRPr>
          </a:p>
          <a:p>
            <a:pPr marL="0" indent="0">
              <a:lnSpc>
                <a:spcPct val="40000"/>
              </a:lnSpc>
              <a:buNone/>
            </a:pPr>
            <a:r>
              <a:rPr lang="en-IN" sz="1400" dirty="0">
                <a:solidFill>
                  <a:schemeClr val="bg1"/>
                </a:solidFill>
                <a:latin typeface="Bubblegum Sans" panose="02000506000000020004" pitchFamily="2" charset="0"/>
                <a:sym typeface="+mn-ea"/>
              </a:rPr>
              <a:t>9. Programmed Boss enemy using FSM algorithm</a:t>
            </a:r>
            <a:endParaRPr lang="en-IN" sz="1400" dirty="0">
              <a:solidFill>
                <a:schemeClr val="bg1"/>
              </a:solidFill>
              <a:latin typeface="Bubblegum Sans" panose="02000506000000020004" pitchFamily="2" charset="0"/>
              <a:sym typeface="+mn-ea"/>
            </a:endParaRPr>
          </a:p>
          <a:p>
            <a:pPr marL="0" indent="0">
              <a:lnSpc>
                <a:spcPct val="40000"/>
              </a:lnSpc>
              <a:buNone/>
            </a:pPr>
            <a:endParaRPr lang="en-IN" sz="1400" dirty="0">
              <a:solidFill>
                <a:schemeClr val="bg1"/>
              </a:solidFill>
              <a:latin typeface="Bubblegum Sans" panose="02000506000000020004" pitchFamily="2" charset="0"/>
              <a:sym typeface="+mn-ea"/>
            </a:endParaRPr>
          </a:p>
          <a:p>
            <a:pPr marL="0" indent="0">
              <a:lnSpc>
                <a:spcPct val="40000"/>
              </a:lnSpc>
              <a:buNone/>
            </a:pPr>
            <a:r>
              <a:rPr lang="en-IN" sz="1400" dirty="0">
                <a:solidFill>
                  <a:schemeClr val="bg1"/>
                </a:solidFill>
                <a:latin typeface="Bubblegum Sans" panose="02000506000000020004" pitchFamily="2" charset="0"/>
                <a:sym typeface="+mn-ea"/>
              </a:rPr>
              <a:t>10. Created and Programmed Boss Health Bar slider</a:t>
            </a:r>
            <a:endParaRPr lang="en-IN" sz="2000" dirty="0">
              <a:solidFill>
                <a:schemeClr val="bg1"/>
              </a:solidFill>
              <a:latin typeface="Bubblegum Sans" panose="02000506000000020004" pitchFamily="2" charset="0"/>
            </a:endParaRPr>
          </a:p>
          <a:p>
            <a:endParaRPr lang="en-IN" dirty="0">
              <a:solidFill>
                <a:schemeClr val="bg1"/>
              </a:solidFill>
              <a:latin typeface="Bubblegum Sans" panose="02000506000000020004" pitchFamily="2" charset="0"/>
            </a:endParaRPr>
          </a:p>
        </p:txBody>
      </p:sp>
      <p:pic>
        <p:nvPicPr>
          <p:cNvPr id="7" name="Picture 6"/>
          <p:cNvPicPr>
            <a:picLocks noChangeAspect="1"/>
          </p:cNvPicPr>
          <p:nvPr/>
        </p:nvPicPr>
        <p:blipFill>
          <a:blip r:embed="rId2" cstate="email"/>
          <a:stretch>
            <a:fillRect/>
          </a:stretch>
        </p:blipFill>
        <p:spPr>
          <a:xfrm>
            <a:off x="1825625" y="-219710"/>
            <a:ext cx="1367790" cy="1511935"/>
          </a:xfrm>
          <a:prstGeom prst="rect">
            <a:avLst/>
          </a:prstGeom>
        </p:spPr>
      </p:pic>
      <p:sp>
        <p:nvSpPr>
          <p:cNvPr id="9" name="Content Placeholder 3"/>
          <p:cNvSpPr>
            <a:spLocks noGrp="1"/>
          </p:cNvSpPr>
          <p:nvPr/>
        </p:nvSpPr>
        <p:spPr>
          <a:xfrm>
            <a:off x="79375" y="1826260"/>
            <a:ext cx="3871595" cy="47821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lgn="l" rtl="0">
              <a:spcBef>
                <a:spcPts val="0"/>
              </a:spcBef>
              <a:spcAft>
                <a:spcPts val="0"/>
              </a:spcAft>
              <a:buClr>
                <a:schemeClr val="dk1"/>
              </a:buClr>
              <a:buSzPts val="1100"/>
              <a:buFont typeface="Arial" panose="020B0604020202020204"/>
              <a:buNone/>
            </a:pPr>
            <a:r>
              <a:rPr lang="en-GB" sz="1800" dirty="0">
                <a:solidFill>
                  <a:srgbClr val="FC6F30"/>
                </a:solidFill>
                <a:latin typeface="Bubblegum Sans" panose="02000506000000020004" pitchFamily="2" charset="0"/>
              </a:rPr>
              <a:t>Ananya Jaya Kumar </a:t>
            </a:r>
            <a:r>
              <a:rPr lang="en-IN" altLang="en-GB" sz="1800" dirty="0">
                <a:solidFill>
                  <a:srgbClr val="FC6F30"/>
                </a:solidFill>
                <a:latin typeface="Bubblegum Sans" panose="02000506000000020004" pitchFamily="2" charset="0"/>
              </a:rPr>
              <a:t>- </a:t>
            </a:r>
            <a:r>
              <a:rPr lang="en-GB" sz="1800" dirty="0">
                <a:solidFill>
                  <a:srgbClr val="FC6F30"/>
                </a:solidFill>
                <a:latin typeface="Bubblegum Sans" panose="02000506000000020004" pitchFamily="2" charset="0"/>
              </a:rPr>
              <a:t>2018115140</a:t>
            </a:r>
            <a:r>
              <a:rPr lang="en-GB" sz="1800" dirty="0">
                <a:solidFill>
                  <a:schemeClr val="bg1"/>
                </a:solidFill>
                <a:latin typeface="Bubblegum Sans" panose="02000506000000020004" pitchFamily="2" charset="0"/>
              </a:rPr>
              <a:t> </a:t>
            </a:r>
            <a:endParaRPr lang="en-GB" sz="1800" dirty="0">
              <a:solidFill>
                <a:schemeClr val="bg1"/>
              </a:solidFill>
              <a:latin typeface="Bubblegum Sans" panose="02000506000000020004" pitchFamily="2" charset="0"/>
            </a:endParaRPr>
          </a:p>
          <a:p>
            <a:pPr marL="0" lvl="0" indent="0" algn="l" rtl="0">
              <a:spcBef>
                <a:spcPts val="0"/>
              </a:spcBef>
              <a:spcAft>
                <a:spcPts val="0"/>
              </a:spcAft>
              <a:buClr>
                <a:schemeClr val="dk1"/>
              </a:buClr>
              <a:buSzPts val="1100"/>
              <a:buFont typeface="Arial" panose="020B0604020202020204"/>
              <a:buNone/>
            </a:pPr>
            <a:endParaRPr lang="en-GB" sz="18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r>
              <a:rPr lang="en-GB" sz="1400" dirty="0">
                <a:solidFill>
                  <a:schemeClr val="bg1"/>
                </a:solidFill>
                <a:latin typeface="Bubblegum Sans" panose="02000506000000020004" pitchFamily="2" charset="0"/>
              </a:rPr>
              <a:t>1. Sketched Player using Photoshop </a:t>
            </a: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r>
              <a:rPr lang="en-GB" sz="1400" dirty="0">
                <a:solidFill>
                  <a:schemeClr val="bg1"/>
                </a:solidFill>
                <a:latin typeface="Bubblegum Sans" panose="02000506000000020004" pitchFamily="2" charset="0"/>
              </a:rPr>
              <a:t>2. Creating Idle, Run, Attack animation </a:t>
            </a: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r>
              <a:rPr lang="en-GB" sz="1400" dirty="0">
                <a:solidFill>
                  <a:schemeClr val="bg1"/>
                </a:solidFill>
                <a:latin typeface="Bubblegum Sans" panose="02000506000000020004" pitchFamily="2" charset="0"/>
              </a:rPr>
              <a:t>3. Sketched Player Weapons </a:t>
            </a: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r>
              <a:rPr lang="en-GB" sz="1400" dirty="0">
                <a:solidFill>
                  <a:schemeClr val="bg1"/>
                </a:solidFill>
                <a:latin typeface="Bubblegum Sans" panose="02000506000000020004" pitchFamily="2" charset="0"/>
              </a:rPr>
              <a:t>4. Sketched Melee Enemy, Ranged Enemy, </a:t>
            </a: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r>
              <a:rPr lang="en-GB" sz="1400" dirty="0">
                <a:solidFill>
                  <a:schemeClr val="bg1"/>
                </a:solidFill>
                <a:latin typeface="Bubblegum Sans" panose="02000506000000020004" pitchFamily="2" charset="0"/>
              </a:rPr>
              <a:t>Summoner Enemy </a:t>
            </a: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r>
              <a:rPr lang="en-GB" sz="1400" dirty="0">
                <a:solidFill>
                  <a:schemeClr val="bg1"/>
                </a:solidFill>
                <a:latin typeface="Bubblegum Sans" panose="02000506000000020004" pitchFamily="2" charset="0"/>
              </a:rPr>
              <a:t>5. Fly and Summon animations for special characters </a:t>
            </a: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r>
              <a:rPr lang="en-GB" sz="1400" dirty="0">
                <a:solidFill>
                  <a:schemeClr val="bg1"/>
                </a:solidFill>
                <a:latin typeface="Bubblegum Sans" panose="02000506000000020004" pitchFamily="2" charset="0"/>
              </a:rPr>
              <a:t>6. Sketched Player and Enemy Bullets </a:t>
            </a:r>
            <a:endParaRPr 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endParaRPr lang="en-IN" alt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r>
              <a:rPr lang="en-IN" altLang="en-GB" sz="1400" dirty="0">
                <a:solidFill>
                  <a:schemeClr val="bg1"/>
                </a:solidFill>
                <a:latin typeface="Bubblegum Sans" panose="02000506000000020004" pitchFamily="2" charset="0"/>
              </a:rPr>
              <a:t>7. Sketched Boss and created Idle, Patrol and Chase animations</a:t>
            </a:r>
            <a:endParaRPr lang="en-IN" alt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endParaRPr lang="en-IN" alt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r>
              <a:rPr lang="en-IN" altLang="en-GB" sz="1400" dirty="0">
                <a:solidFill>
                  <a:schemeClr val="bg1"/>
                </a:solidFill>
                <a:latin typeface="Bubblegum Sans" panose="02000506000000020004" pitchFamily="2" charset="0"/>
              </a:rPr>
              <a:t>8. Skethed Main menu, Victory and Lose scene</a:t>
            </a:r>
            <a:endParaRPr lang="en-IN" alt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endParaRPr lang="en-IN" alt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r>
              <a:rPr lang="en-IN" altLang="en-GB" sz="1400" dirty="0">
                <a:solidFill>
                  <a:schemeClr val="bg1"/>
                </a:solidFill>
                <a:latin typeface="Bubblegum Sans" panose="02000506000000020004" pitchFamily="2" charset="0"/>
              </a:rPr>
              <a:t>9. Programmed Scene Transitions script</a:t>
            </a:r>
            <a:endParaRPr lang="en-IN" alt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endParaRPr lang="en-IN" altLang="en-GB" sz="1400" dirty="0">
              <a:solidFill>
                <a:schemeClr val="bg1"/>
              </a:solidFill>
              <a:latin typeface="Bubblegum Sans" panose="02000506000000020004" pitchFamily="2" charset="0"/>
            </a:endParaRPr>
          </a:p>
          <a:p>
            <a:pPr marL="0" lvl="0" indent="0" algn="l" rtl="0">
              <a:lnSpc>
                <a:spcPct val="80000"/>
              </a:lnSpc>
              <a:spcBef>
                <a:spcPts val="0"/>
              </a:spcBef>
              <a:spcAft>
                <a:spcPts val="0"/>
              </a:spcAft>
              <a:buClr>
                <a:schemeClr val="dk1"/>
              </a:buClr>
              <a:buSzPts val="1100"/>
              <a:buFont typeface="Arial" panose="020B0604020202020204"/>
              <a:buNone/>
            </a:pPr>
            <a:r>
              <a:rPr lang="en-IN" altLang="en-GB" sz="1400" dirty="0">
                <a:solidFill>
                  <a:schemeClr val="bg1"/>
                </a:solidFill>
                <a:latin typeface="Bubblegum Sans" panose="02000506000000020004" pitchFamily="2" charset="0"/>
              </a:rPr>
              <a:t>10. Sketched new custom cursor</a:t>
            </a:r>
            <a:endParaRPr lang="en-IN" sz="1400" dirty="0">
              <a:solidFill>
                <a:schemeClr val="accent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cstate="email"/>
          <a:stretch>
            <a:fillRect/>
          </a:stretch>
        </p:blipFill>
        <p:spPr>
          <a:xfrm>
            <a:off x="0" y="0"/>
            <a:ext cx="12192000" cy="6858000"/>
          </a:xfrm>
          <a:prstGeom prst="rect">
            <a:avLst/>
          </a:prstGeom>
          <a:ln w="88900" cap="sq" cmpd="thickThin">
            <a:solidFill>
              <a:srgbClr val="000000"/>
            </a:solidFill>
            <a:prstDash val="solid"/>
            <a:miter lim="800000"/>
            <a:headEnd/>
            <a:tailEnd/>
          </a:ln>
          <a:effectLst>
            <a:innerShdw blurRad="76200">
              <a:srgbClr val="000000"/>
            </a:innerShdw>
          </a:effectLst>
        </p:spPr>
      </p:pic>
      <p:sp>
        <p:nvSpPr>
          <p:cNvPr id="2" name="Title 1"/>
          <p:cNvSpPr>
            <a:spLocks noGrp="1"/>
          </p:cNvSpPr>
          <p:nvPr>
            <p:ph type="ctrTitle"/>
          </p:nvPr>
        </p:nvSpPr>
        <p:spPr>
          <a:xfrm>
            <a:off x="1524000" y="197485"/>
            <a:ext cx="9144000" cy="841375"/>
          </a:xfrm>
        </p:spPr>
        <p:txBody>
          <a:bodyPr>
            <a:normAutofit fontScale="90000"/>
          </a:bodyPr>
          <a:lstStyle/>
          <a:p>
            <a:r>
              <a:rPr lang="en-IN" sz="7200" dirty="0">
                <a:solidFill>
                  <a:srgbClr val="FC6F30"/>
                </a:solidFill>
                <a:latin typeface="Lavigne" pitchFamily="50" charset="0"/>
              </a:rPr>
              <a:t>     DEMO Video</a:t>
            </a:r>
            <a:endParaRPr lang="en-IN" sz="7200" dirty="0">
              <a:solidFill>
                <a:srgbClr val="FC6F30"/>
              </a:solidFill>
              <a:latin typeface="Lavigne" pitchFamily="50" charset="0"/>
            </a:endParaRPr>
          </a:p>
        </p:txBody>
      </p:sp>
      <p:pic>
        <p:nvPicPr>
          <p:cNvPr id="4" name="Picture 3"/>
          <p:cNvPicPr>
            <a:picLocks noChangeAspect="1"/>
          </p:cNvPicPr>
          <p:nvPr/>
        </p:nvPicPr>
        <p:blipFill>
          <a:blip r:embed="rId2" cstate="email"/>
          <a:stretch>
            <a:fillRect/>
          </a:stretch>
        </p:blipFill>
        <p:spPr>
          <a:xfrm>
            <a:off x="3483610" y="-153670"/>
            <a:ext cx="1192530" cy="1192530"/>
          </a:xfrm>
          <a:prstGeom prst="rect">
            <a:avLst/>
          </a:prstGeom>
        </p:spPr>
      </p:pic>
      <p:pic>
        <p:nvPicPr>
          <p:cNvPr id="3" name="The Flames_ Final Demo">
            <a:hlinkClick r:id="" action="ppaction://media"/>
          </p:cNvPr>
          <p:cNvPicPr/>
          <p:nvPr>
            <a:videoFile r:link="rId3"/>
            <p:extLst>
              <p:ext uri="{DAA4B4D4-6D71-4841-9C94-3DE7FCFB9230}">
                <p14:media xmlns:p14="http://schemas.microsoft.com/office/powerpoint/2010/main" r:embed="rId4"/>
              </p:ext>
            </p:extLst>
            <p:custDataLst>
              <p:tags r:id="rId5"/>
            </p:custDataLst>
          </p:nvPr>
        </p:nvPicPr>
        <p:blipFill>
          <a:blip r:embed="rId6"/>
          <a:stretch>
            <a:fillRect/>
          </a:stretch>
        </p:blipFill>
        <p:spPr>
          <a:xfrm>
            <a:off x="450215" y="966470"/>
            <a:ext cx="11436985" cy="570039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3"/>
                </p:tgtEl>
              </p:cMediaNode>
            </p:video>
            <p:seq concurrent="1" nextAc="seek">
              <p:cTn id="3" restart="whenNotActive" fill="hold" evtFilter="cancelBubble" nodeType="interactiveSeq">
                <p:stCondLst>
                  <p:cond evt="onClick" delay="0">
                    <p:tgtEl>
                      <p:spTgt spid="3"/>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cstate="email"/>
          <a:stretch>
            <a:fillRect/>
          </a:stretch>
        </p:blipFill>
        <p:spPr>
          <a:xfrm>
            <a:off x="0" y="0"/>
            <a:ext cx="12192000" cy="6858000"/>
          </a:xfrm>
          <a:prstGeom prst="rect">
            <a:avLst/>
          </a:prstGeom>
          <a:ln w="88900" cap="sq" cmpd="thickThin">
            <a:solidFill>
              <a:srgbClr val="000000"/>
            </a:solidFill>
            <a:prstDash val="solid"/>
            <a:miter lim="800000"/>
            <a:headEnd/>
            <a:tailEnd/>
          </a:ln>
          <a:effectLst>
            <a:innerShdw blurRad="76200">
              <a:srgbClr val="000000"/>
            </a:innerShdw>
          </a:effectLst>
        </p:spPr>
      </p:pic>
      <p:sp>
        <p:nvSpPr>
          <p:cNvPr id="2" name="Title 1"/>
          <p:cNvSpPr>
            <a:spLocks noGrp="1"/>
          </p:cNvSpPr>
          <p:nvPr>
            <p:ph type="title"/>
          </p:nvPr>
        </p:nvSpPr>
        <p:spPr>
          <a:xfrm>
            <a:off x="0" y="250031"/>
            <a:ext cx="12192000" cy="1325563"/>
          </a:xfrm>
        </p:spPr>
        <p:txBody>
          <a:bodyPr anchor="t">
            <a:normAutofit/>
          </a:bodyPr>
          <a:lstStyle/>
          <a:p>
            <a:pPr algn="ctr"/>
            <a:r>
              <a:rPr lang="en-IN" sz="5400" b="1" dirty="0">
                <a:solidFill>
                  <a:srgbClr val="FC6F30"/>
                </a:solidFill>
                <a:latin typeface="Lavigne" pitchFamily="50" charset="0"/>
              </a:rPr>
              <a:t>ROLE OF MEMBERS</a:t>
            </a:r>
            <a:endParaRPr lang="en-IN" sz="5400" b="1" dirty="0">
              <a:solidFill>
                <a:srgbClr val="FC6F30"/>
              </a:solidFill>
              <a:latin typeface="Lavigne" pitchFamily="50" charset="0"/>
            </a:endParaRPr>
          </a:p>
        </p:txBody>
      </p:sp>
      <p:sp>
        <p:nvSpPr>
          <p:cNvPr id="3" name="Content Placeholder 2"/>
          <p:cNvSpPr>
            <a:spLocks noGrp="1"/>
          </p:cNvSpPr>
          <p:nvPr>
            <p:ph idx="1"/>
          </p:nvPr>
        </p:nvSpPr>
        <p:spPr>
          <a:xfrm>
            <a:off x="3813175" y="1442720"/>
            <a:ext cx="7901305" cy="5165090"/>
          </a:xfrm>
        </p:spPr>
        <p:txBody>
          <a:bodyPr>
            <a:normAutofit/>
          </a:bodyPr>
          <a:lstStyle/>
          <a:p>
            <a:pPr marL="0" indent="0">
              <a:buNone/>
            </a:pPr>
            <a:endParaRPr lang="en-IN" altLang="en-US" dirty="0">
              <a:solidFill>
                <a:schemeClr val="bg1">
                  <a:lumMod val="95000"/>
                </a:schemeClr>
              </a:solidFill>
              <a:latin typeface="Bubblegum Sans" panose="02000506000000020004" pitchFamily="2" charset="0"/>
              <a:cs typeface="Times New Roman" panose="02020603050405020304" pitchFamily="18" charset="0"/>
            </a:endParaRPr>
          </a:p>
          <a:p>
            <a:pPr marL="0" indent="0">
              <a:buNone/>
            </a:pPr>
            <a:r>
              <a:rPr lang="en-IN" altLang="en-US" dirty="0">
                <a:solidFill>
                  <a:schemeClr val="bg1">
                    <a:lumMod val="95000"/>
                  </a:schemeClr>
                </a:solidFill>
                <a:latin typeface="Bubblegum Sans" panose="02000506000000020004" pitchFamily="2" charset="0"/>
                <a:cs typeface="Times New Roman" panose="02020603050405020304" pitchFamily="18" charset="0"/>
              </a:rPr>
              <a:t>1. ANANYA JAYA KUMAR -   GAME DESIGNER</a:t>
            </a:r>
            <a:endParaRPr lang="en-IN" altLang="en-US" dirty="0">
              <a:solidFill>
                <a:schemeClr val="bg1">
                  <a:lumMod val="95000"/>
                </a:schemeClr>
              </a:solidFill>
              <a:latin typeface="Bubblegum Sans" panose="02000506000000020004" pitchFamily="2" charset="0"/>
              <a:cs typeface="Times New Roman" panose="02020603050405020304" pitchFamily="18" charset="0"/>
            </a:endParaRPr>
          </a:p>
          <a:p>
            <a:pPr marL="0" indent="0">
              <a:buNone/>
            </a:pPr>
            <a:endParaRPr lang="en-IN" altLang="en-US" dirty="0">
              <a:solidFill>
                <a:schemeClr val="bg1">
                  <a:lumMod val="95000"/>
                </a:schemeClr>
              </a:solidFill>
              <a:latin typeface="Bubblegum Sans" panose="02000506000000020004" pitchFamily="2" charset="0"/>
              <a:cs typeface="Times New Roman" panose="02020603050405020304" pitchFamily="18" charset="0"/>
            </a:endParaRPr>
          </a:p>
          <a:p>
            <a:pPr marL="0" indent="0">
              <a:buNone/>
            </a:pPr>
            <a:r>
              <a:rPr lang="en-IN" altLang="en-US" dirty="0">
                <a:solidFill>
                  <a:schemeClr val="bg1">
                    <a:lumMod val="95000"/>
                  </a:schemeClr>
                </a:solidFill>
                <a:latin typeface="Bubblegum Sans" panose="02000506000000020004" pitchFamily="2" charset="0"/>
                <a:cs typeface="Times New Roman" panose="02020603050405020304" pitchFamily="18" charset="0"/>
              </a:rPr>
              <a:t>2. HARINI V.K                         -   GAME PROGRAMMER</a:t>
            </a:r>
            <a:endParaRPr lang="en-IN" altLang="en-US" dirty="0">
              <a:solidFill>
                <a:schemeClr val="bg1">
                  <a:lumMod val="95000"/>
                </a:schemeClr>
              </a:solidFill>
              <a:latin typeface="Bubblegum Sans" panose="02000506000000020004" pitchFamily="2" charset="0"/>
              <a:cs typeface="Times New Roman" panose="02020603050405020304" pitchFamily="18" charset="0"/>
            </a:endParaRPr>
          </a:p>
          <a:p>
            <a:pPr marL="0" indent="0">
              <a:buNone/>
            </a:pPr>
            <a:endParaRPr lang="en-IN" altLang="en-US" dirty="0">
              <a:solidFill>
                <a:schemeClr val="bg1">
                  <a:lumMod val="95000"/>
                </a:schemeClr>
              </a:solidFill>
              <a:latin typeface="Bubblegum Sans" panose="02000506000000020004" pitchFamily="2" charset="0"/>
              <a:cs typeface="Times New Roman" panose="02020603050405020304" pitchFamily="18" charset="0"/>
            </a:endParaRPr>
          </a:p>
          <a:p>
            <a:pPr marL="0" indent="0">
              <a:buNone/>
            </a:pPr>
            <a:r>
              <a:rPr lang="en-IN" altLang="en-US" dirty="0">
                <a:solidFill>
                  <a:schemeClr val="bg1">
                    <a:lumMod val="95000"/>
                  </a:schemeClr>
                </a:solidFill>
                <a:latin typeface="Bubblegum Sans" panose="02000506000000020004" pitchFamily="2" charset="0"/>
                <a:cs typeface="Times New Roman" panose="02020603050405020304" pitchFamily="18" charset="0"/>
              </a:rPr>
              <a:t>3. PRASANNA PRIYAN .K  -   GAME PROGRAMMER</a:t>
            </a:r>
            <a:endParaRPr lang="en-IN" altLang="en-US" dirty="0">
              <a:solidFill>
                <a:schemeClr val="bg1">
                  <a:lumMod val="95000"/>
                </a:schemeClr>
              </a:solidFill>
              <a:latin typeface="Bubblegum Sans" panose="02000506000000020004" pitchFamily="2" charset="0"/>
              <a:cs typeface="Times New Roman" panose="02020603050405020304" pitchFamily="18" charset="0"/>
            </a:endParaRPr>
          </a:p>
        </p:txBody>
      </p:sp>
      <p:pic>
        <p:nvPicPr>
          <p:cNvPr id="6" name="Picture 5"/>
          <p:cNvPicPr>
            <a:picLocks noChangeAspect="1"/>
          </p:cNvPicPr>
          <p:nvPr/>
        </p:nvPicPr>
        <p:blipFill>
          <a:blip r:embed="rId2" cstate="email"/>
          <a:stretch>
            <a:fillRect/>
          </a:stretch>
        </p:blipFill>
        <p:spPr>
          <a:xfrm>
            <a:off x="2791280" y="-235"/>
            <a:ext cx="722810" cy="1301658"/>
          </a:xfrm>
          <a:prstGeom prst="rect">
            <a:avLst/>
          </a:prstGeom>
        </p:spPr>
      </p:pic>
      <p:pic>
        <p:nvPicPr>
          <p:cNvPr id="16" name="Picture 15"/>
          <p:cNvPicPr>
            <a:picLocks noChangeAspect="1"/>
          </p:cNvPicPr>
          <p:nvPr/>
        </p:nvPicPr>
        <p:blipFill>
          <a:blip r:embed="rId3" cstate="email"/>
          <a:stretch>
            <a:fillRect/>
          </a:stretch>
        </p:blipFill>
        <p:spPr>
          <a:xfrm>
            <a:off x="121920" y="1442720"/>
            <a:ext cx="3234690" cy="3234690"/>
          </a:xfrm>
          <a:prstGeom prst="rect">
            <a:avLst/>
          </a:prstGeom>
        </p:spPr>
      </p:pic>
      <p:pic>
        <p:nvPicPr>
          <p:cNvPr id="18" name="Picture 17"/>
          <p:cNvPicPr>
            <a:picLocks noChangeAspect="1"/>
          </p:cNvPicPr>
          <p:nvPr/>
        </p:nvPicPr>
        <p:blipFill>
          <a:blip r:embed="rId4" cstate="email"/>
          <a:stretch>
            <a:fillRect/>
          </a:stretch>
        </p:blipFill>
        <p:spPr>
          <a:xfrm>
            <a:off x="1925320" y="3011170"/>
            <a:ext cx="1666240" cy="16662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1" cstate="email"/>
          <a:stretch>
            <a:fillRect/>
          </a:stretch>
        </p:blipFill>
        <p:spPr>
          <a:xfrm>
            <a:off x="0" y="0"/>
            <a:ext cx="12192000" cy="6858000"/>
          </a:xfrm>
          <a:prstGeom prst="rect">
            <a:avLst/>
          </a:prstGeom>
          <a:ln w="88900" cap="sq" cmpd="thickThin">
            <a:solidFill>
              <a:srgbClr val="000000"/>
            </a:solidFill>
            <a:prstDash val="solid"/>
            <a:miter lim="800000"/>
            <a:headEnd/>
            <a:tailEnd/>
          </a:ln>
          <a:effectLst>
            <a:innerShdw blurRad="76200">
              <a:srgbClr val="000000"/>
            </a:innerShdw>
          </a:effectLst>
        </p:spPr>
      </p:pic>
      <p:sp>
        <p:nvSpPr>
          <p:cNvPr id="2" name="Title 1"/>
          <p:cNvSpPr>
            <a:spLocks noGrp="1"/>
          </p:cNvSpPr>
          <p:nvPr>
            <p:ph type="ctrTitle"/>
          </p:nvPr>
        </p:nvSpPr>
        <p:spPr>
          <a:xfrm>
            <a:off x="1739900" y="103505"/>
            <a:ext cx="9144000" cy="1060450"/>
          </a:xfrm>
        </p:spPr>
        <p:txBody>
          <a:bodyPr>
            <a:normAutofit fontScale="90000"/>
          </a:bodyPr>
          <a:lstStyle/>
          <a:p>
            <a:r>
              <a:rPr lang="en-IN" sz="7200" dirty="0">
                <a:solidFill>
                  <a:srgbClr val="FC6F30"/>
                </a:solidFill>
                <a:latin typeface="Lavigne" pitchFamily="50" charset="0"/>
              </a:rPr>
              <a:t>INNOVATION</a:t>
            </a:r>
            <a:endParaRPr lang="en-IN" sz="7200" dirty="0">
              <a:solidFill>
                <a:srgbClr val="FC6F30"/>
              </a:solidFill>
              <a:latin typeface="Lavigne" pitchFamily="50" charset="0"/>
            </a:endParaRPr>
          </a:p>
        </p:txBody>
      </p:sp>
      <p:pic>
        <p:nvPicPr>
          <p:cNvPr id="4" name="Content Placeholder 18"/>
          <p:cNvPicPr>
            <a:picLocks noChangeAspect="1"/>
          </p:cNvPicPr>
          <p:nvPr/>
        </p:nvPicPr>
        <p:blipFill>
          <a:blip r:embed="rId2" cstate="email"/>
          <a:stretch>
            <a:fillRect/>
          </a:stretch>
        </p:blipFill>
        <p:spPr>
          <a:xfrm>
            <a:off x="3292475" y="0"/>
            <a:ext cx="701675" cy="1059815"/>
          </a:xfrm>
          <a:prstGeom prst="rect">
            <a:avLst/>
          </a:prstGeom>
        </p:spPr>
      </p:pic>
      <p:sp>
        <p:nvSpPr>
          <p:cNvPr id="3" name="Content Placeholder 2"/>
          <p:cNvSpPr>
            <a:spLocks noGrp="1"/>
          </p:cNvSpPr>
          <p:nvPr>
            <p:ph idx="1"/>
          </p:nvPr>
        </p:nvSpPr>
        <p:spPr>
          <a:xfrm>
            <a:off x="406400" y="1442720"/>
            <a:ext cx="11308080" cy="5222240"/>
          </a:xfrm>
        </p:spPr>
        <p:txBody>
          <a:bodyPr>
            <a:normAutofit/>
          </a:bodyPr>
          <a:p>
            <a:pPr marL="457200" indent="-457200" algn="l">
              <a:lnSpc>
                <a:spcPct val="100000"/>
              </a:lnSpc>
              <a:buFont typeface="Arial" panose="020B0604020202020204" pitchFamily="34" charset="0"/>
              <a:buChar char="•"/>
            </a:pPr>
            <a:r>
              <a:rPr lang="en-US" sz="2800" dirty="0">
                <a:solidFill>
                  <a:schemeClr val="bg1">
                    <a:lumMod val="95000"/>
                  </a:schemeClr>
                </a:solidFill>
                <a:latin typeface="Bubblegum Sans" panose="02000506000000020004" pitchFamily="2" charset="0"/>
                <a:cs typeface="Times New Roman" panose="02020603050405020304" pitchFamily="18" charset="0"/>
              </a:rPr>
              <a:t>Game programming on it’s own is a creative aspect. Starting from the development of characters, to the weapons/ accessories that they use and then defeating the enemies one by one, has to be planned, then meticulously executed.</a:t>
            </a:r>
            <a:endParaRPr lang="en-US" sz="2800" dirty="0">
              <a:solidFill>
                <a:schemeClr val="bg1">
                  <a:lumMod val="95000"/>
                </a:schemeClr>
              </a:solidFill>
              <a:latin typeface="Bubblegum Sans" panose="02000506000000020004" pitchFamily="2" charset="0"/>
              <a:cs typeface="Times New Roman" panose="02020603050405020304" pitchFamily="18" charset="0"/>
            </a:endParaRPr>
          </a:p>
          <a:p>
            <a:pPr marL="457200" indent="-457200" algn="l">
              <a:lnSpc>
                <a:spcPct val="100000"/>
              </a:lnSpc>
              <a:buFont typeface="Arial" panose="020B0604020202020204" pitchFamily="34" charset="0"/>
              <a:buChar char="•"/>
            </a:pPr>
            <a:r>
              <a:rPr lang="en-US" sz="2800" dirty="0">
                <a:solidFill>
                  <a:schemeClr val="bg1">
                    <a:lumMod val="95000"/>
                  </a:schemeClr>
                </a:solidFill>
                <a:latin typeface="Bubblegum Sans" panose="02000506000000020004" pitchFamily="2" charset="0"/>
                <a:cs typeface="Times New Roman" panose="02020603050405020304" pitchFamily="18" charset="0"/>
              </a:rPr>
              <a:t>This project is a 2D shooter game that is simple and fun to play. The gameplay is simple, the enemies are spawned in waves. If the player defeats all the enemies the next wave is spawned. When the player defeats all the enemies of the last wave the boss spawns. If the player defeats the boss then the player wins.</a:t>
            </a:r>
            <a:endParaRPr lang="en-US" sz="2800" dirty="0">
              <a:solidFill>
                <a:schemeClr val="bg1">
                  <a:lumMod val="95000"/>
                </a:schemeClr>
              </a:solidFill>
              <a:latin typeface="Bubblegum Sans" panose="02000506000000020004" pitchFamily="2" charset="0"/>
              <a:cs typeface="Times New Roman" panose="02020603050405020304" pitchFamily="18" charset="0"/>
            </a:endParaRPr>
          </a:p>
          <a:p>
            <a:pPr marL="457200" indent="-457200" algn="l">
              <a:lnSpc>
                <a:spcPct val="100000"/>
              </a:lnSpc>
              <a:buFont typeface="Arial" panose="020B0604020202020204" pitchFamily="34" charset="0"/>
              <a:buChar char="•"/>
            </a:pPr>
            <a:r>
              <a:rPr lang="en-US" sz="2800" dirty="0">
                <a:solidFill>
                  <a:schemeClr val="bg1">
                    <a:lumMod val="95000"/>
                  </a:schemeClr>
                </a:solidFill>
                <a:latin typeface="Bubblegum Sans" panose="02000506000000020004" pitchFamily="2" charset="0"/>
                <a:cs typeface="Times New Roman" panose="02020603050405020304" pitchFamily="18" charset="0"/>
              </a:rPr>
              <a:t>The game also features a variety of enemies, so the player has to change their strategy to defeat each of the enemies. There are various types of weapons in the game, and they have different stats so that the player can choose the weapon that best suits their gameplay style.</a:t>
            </a:r>
            <a:endParaRPr lang="en-US" sz="2800" dirty="0">
              <a:solidFill>
                <a:schemeClr val="bg1">
                  <a:lumMod val="95000"/>
                </a:schemeClr>
              </a:solidFill>
              <a:latin typeface="Bubblegum Sans" panose="02000506000000020004" pitchFamily="2" charset="0"/>
              <a:cs typeface="Times New Roman" panose="02020603050405020304" pitchFamily="18" charset="0"/>
            </a:endParaRPr>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6870</Words>
  <Application>WPS Presentation</Application>
  <PresentationFormat>Widescreen</PresentationFormat>
  <Paragraphs>141</Paragraphs>
  <Slides>11</Slides>
  <Notes>0</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11</vt:i4>
      </vt:variant>
    </vt:vector>
  </HeadingPairs>
  <TitlesOfParts>
    <vt:vector size="25" baseType="lpstr">
      <vt:lpstr>Arial</vt:lpstr>
      <vt:lpstr>SimSun</vt:lpstr>
      <vt:lpstr>Wingdings</vt:lpstr>
      <vt:lpstr>Lavigne</vt:lpstr>
      <vt:lpstr>Bubblegum Sans</vt:lpstr>
      <vt:lpstr>Times New Roman</vt:lpstr>
      <vt:lpstr>Calibri</vt:lpstr>
      <vt:lpstr>Mangal</vt:lpstr>
      <vt:lpstr>Segoe Print</vt:lpstr>
      <vt:lpstr>Arial</vt:lpstr>
      <vt:lpstr>Microsoft YaHei</vt:lpstr>
      <vt:lpstr>Arial Unicode MS</vt:lpstr>
      <vt:lpstr>Calibri Light</vt:lpstr>
      <vt:lpstr>Office Theme</vt:lpstr>
      <vt:lpstr>PowerPoint 演示文稿</vt:lpstr>
      <vt:lpstr>Introduction</vt:lpstr>
      <vt:lpstr>RESOURCES</vt:lpstr>
      <vt:lpstr>System flow diagram</vt:lpstr>
      <vt:lpstr>Algorithms</vt:lpstr>
      <vt:lpstr>PORTION COMPLETED </vt:lpstr>
      <vt:lpstr>     DEMO Video</vt:lpstr>
      <vt:lpstr>ROLE OF MEMBERS</vt:lpstr>
      <vt:lpstr>INNOVATION</vt:lpstr>
      <vt:lpstr>SATISFACTION</vt:lpstr>
      <vt:lpstr>Self Evaluation -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PSG College of Arts &amp; Science</dc:title>
  <dc:creator>Loges</dc:creator>
  <cp:lastModifiedBy>Prasanna Priyan</cp:lastModifiedBy>
  <cp:revision>86</cp:revision>
  <dcterms:created xsi:type="dcterms:W3CDTF">2020-10-25T20:20:00Z</dcterms:created>
  <dcterms:modified xsi:type="dcterms:W3CDTF">2021-05-24T14:20:08Z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1033-11.2.0.9669</vt:lpwstr>
  </property>
</Properties>
</file>

<file path=docProps/thumbnail.jpeg>
</file>